
<file path=[Content_Types].xml><?xml version="1.0" encoding="utf-8"?>
<Types xmlns="http://schemas.openxmlformats.org/package/2006/content-types">
  <Default Extension="E539A040"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handoutMasterIdLst>
    <p:handoutMasterId r:id="rId32"/>
  </p:handoutMasterIdLst>
  <p:sldIdLst>
    <p:sldId id="256" r:id="rId2"/>
    <p:sldId id="369" r:id="rId3"/>
    <p:sldId id="370" r:id="rId4"/>
    <p:sldId id="371" r:id="rId5"/>
    <p:sldId id="372" r:id="rId6"/>
    <p:sldId id="358" r:id="rId7"/>
    <p:sldId id="366" r:id="rId8"/>
    <p:sldId id="373" r:id="rId9"/>
    <p:sldId id="365" r:id="rId10"/>
    <p:sldId id="306" r:id="rId11"/>
    <p:sldId id="357" r:id="rId12"/>
    <p:sldId id="359" r:id="rId13"/>
    <p:sldId id="374" r:id="rId14"/>
    <p:sldId id="368" r:id="rId15"/>
    <p:sldId id="383" r:id="rId16"/>
    <p:sldId id="381" r:id="rId17"/>
    <p:sldId id="377" r:id="rId18"/>
    <p:sldId id="385" r:id="rId19"/>
    <p:sldId id="367" r:id="rId20"/>
    <p:sldId id="321" r:id="rId21"/>
    <p:sldId id="379" r:id="rId22"/>
    <p:sldId id="375" r:id="rId23"/>
    <p:sldId id="361" r:id="rId24"/>
    <p:sldId id="378" r:id="rId25"/>
    <p:sldId id="376" r:id="rId26"/>
    <p:sldId id="322" r:id="rId27"/>
    <p:sldId id="364" r:id="rId28"/>
    <p:sldId id="380" r:id="rId29"/>
    <p:sldId id="382" r:id="rId30"/>
    <p:sldId id="384" r:id="rId31"/>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C1BD88BA-C95F-4A90-9D5D-F42BC68B6252}" type="datetimeFigureOut">
              <a:rPr lang="en-GB" smtClean="0"/>
              <a:t>03/11/2020</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09727C4E-07F6-40D6-B5D3-4D5C83E5CEAD}" type="slidenum">
              <a:rPr lang="en-GB" smtClean="0"/>
              <a:t>‹#›</a:t>
            </a:fld>
            <a:endParaRPr lang="en-GB"/>
          </a:p>
        </p:txBody>
      </p:sp>
    </p:spTree>
    <p:extLst>
      <p:ext uri="{BB962C8B-B14F-4D97-AF65-F5344CB8AC3E}">
        <p14:creationId xmlns:p14="http://schemas.microsoft.com/office/powerpoint/2010/main" val="25427072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554B56C-CCCB-4626-9BC5-3E3C56874960}" type="datetimeFigureOut">
              <a:rPr lang="en-GB" smtClean="0"/>
              <a:t>03/11/2020</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FBE6DD-C27D-4C9E-A08E-EF5F1D4C2C09}"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42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4B56C-CCCB-4626-9BC5-3E3C56874960}"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412786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4B56C-CCCB-4626-9BC5-3E3C56874960}"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238252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4B56C-CCCB-4626-9BC5-3E3C56874960}"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183468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54B56C-CCCB-4626-9BC5-3E3C56874960}"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FBE6DD-C27D-4C9E-A08E-EF5F1D4C2C09}"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22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54B56C-CCCB-4626-9BC5-3E3C56874960}"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322373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54B56C-CCCB-4626-9BC5-3E3C56874960}" type="datetimeFigureOut">
              <a:rPr lang="en-GB" smtClean="0"/>
              <a:t>03/11/2020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273083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54B56C-CCCB-4626-9BC5-3E3C56874960}" type="datetimeFigureOut">
              <a:rPr lang="en-GB" smtClean="0"/>
              <a:t>03/11/2020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24187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4B56C-CCCB-4626-9BC5-3E3C56874960}" type="datetimeFigureOut">
              <a:rPr lang="en-GB" smtClean="0"/>
              <a:t>03/11/2020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340478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54B56C-CCCB-4626-9BC5-3E3C56874960}"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227410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54B56C-CCCB-4626-9BC5-3E3C56874960}"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FBE6DD-C27D-4C9E-A08E-EF5F1D4C2C09}" type="slidenum">
              <a:rPr lang="en-GB" smtClean="0"/>
              <a:t>‹#›</a:t>
            </a:fld>
            <a:endParaRPr lang="en-GB"/>
          </a:p>
        </p:txBody>
      </p:sp>
    </p:spTree>
    <p:extLst>
      <p:ext uri="{BB962C8B-B14F-4D97-AF65-F5344CB8AC3E}">
        <p14:creationId xmlns:p14="http://schemas.microsoft.com/office/powerpoint/2010/main" val="262052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554B56C-CCCB-4626-9BC5-3E3C56874960}" type="datetimeFigureOut">
              <a:rPr lang="en-GB" smtClean="0"/>
              <a:t>03/11/2020</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4FBE6DD-C27D-4C9E-A08E-EF5F1D4C2C09}" type="slidenum">
              <a:rPr lang="en-GB" smtClean="0"/>
              <a:t>‹#›</a:t>
            </a:fld>
            <a:endParaRPr lang="en-GB"/>
          </a:p>
        </p:txBody>
      </p:sp>
    </p:spTree>
    <p:extLst>
      <p:ext uri="{BB962C8B-B14F-4D97-AF65-F5344CB8AC3E}">
        <p14:creationId xmlns:p14="http://schemas.microsoft.com/office/powerpoint/2010/main" val="1317056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ankill-online.blogspot.com/2015/12/the-christmas-story-in-trees-at-st.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hildrenssociety.org.uk/"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D06k9vulAVQ"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ankbabble.wordpress.com/2016/12/19/annual-humbug-address/"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hyperlink" Target="https://gochattervideos.com/happyland-nativi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otect-eu.mimecast.com/s/XuFaCYy2DCvWVi0G2jN?domain=player.vimeo.com" TargetMode="External"/><Relationship Id="rId2" Type="http://schemas.openxmlformats.org/officeDocument/2006/relationships/image" Target="../media/image22.E539A040"/><Relationship Id="rId1" Type="http://schemas.openxmlformats.org/officeDocument/2006/relationships/slideLayout" Target="../slideLayouts/slideLayout2.xml"/><Relationship Id="rId4" Type="http://schemas.openxmlformats.org/officeDocument/2006/relationships/image" Target="../media/image23.E539A040"/></Relationships>
</file>

<file path=ppt/slides/_rels/slide2.xml.rels><?xml version="1.0" encoding="UTF-8" standalone="yes"?>
<Relationships xmlns="http://schemas.openxmlformats.org/package/2006/relationships"><Relationship Id="rId3" Type="http://schemas.openxmlformats.org/officeDocument/2006/relationships/hyperlink" Target="http://freshlycompleted.blogspot.com/2012/12/homemade-gifts-magnetic-nativity-scene.html"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dailyclipart.net/clipart/category/christmas-clip-art/"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holyordinary.blogspot.com/2011/12/birthing-poem-for-this-season-of-wonder.html"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eograph.org.uk/photo/2419659"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www.facebook.com/chingfordcong/videos/918884421897599/?t=5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hyperlink" Target="https://www.10ofthose.com/uk/products/24485/names-of-jesus-advent-calendar" TargetMode="Externa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10ofthose.com/uk/special-offers/point-to-jesus-this-christmas" TargetMode="External"/><Relationship Id="rId2" Type="http://schemas.openxmlformats.org/officeDocument/2006/relationships/hyperlink" Target="https://www.cpo.org.uk/catalogue.aspx?cat=50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rifenley.blogspot.com/2008_12_01_archive.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ublicdomainpictures.net/view-image.php?image=45972&amp;picture=christmas-pudding-clipart" TargetMode="External"/><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500px-Xmas_tree_animated.gif"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ublicdomainpictures.net/view-image.php?image=101499&amp;picture=baby-jesus-manger-scen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4100" name="Straight Connector 70">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1CA1C9-ECD2-4DDD-9567-ECB6D7796AE7}"/>
              </a:ext>
            </a:extLst>
          </p:cNvPr>
          <p:cNvSpPr>
            <a:spLocks noGrp="1"/>
          </p:cNvSpPr>
          <p:nvPr>
            <p:ph type="ctrTitle"/>
          </p:nvPr>
        </p:nvSpPr>
        <p:spPr>
          <a:xfrm>
            <a:off x="1109980" y="4208424"/>
            <a:ext cx="9966960" cy="1325880"/>
          </a:xfrm>
        </p:spPr>
        <p:txBody>
          <a:bodyPr>
            <a:normAutofit/>
          </a:bodyPr>
          <a:lstStyle/>
          <a:p>
            <a:r>
              <a:rPr lang="en-GB" sz="4600" dirty="0"/>
              <a:t>Congregational federation</a:t>
            </a:r>
            <a:br>
              <a:rPr lang="en-GB" sz="4600"/>
            </a:br>
            <a:r>
              <a:rPr lang="en-GB" sz="4600"/>
              <a:t>Christmas </a:t>
            </a:r>
            <a:r>
              <a:rPr lang="en-GB" sz="4600" dirty="0"/>
              <a:t>2020 ideas</a:t>
            </a:r>
          </a:p>
        </p:txBody>
      </p:sp>
      <p:sp>
        <p:nvSpPr>
          <p:cNvPr id="3" name="Subtitle 2">
            <a:extLst>
              <a:ext uri="{FF2B5EF4-FFF2-40B4-BE49-F238E27FC236}">
                <a16:creationId xmlns:a16="http://schemas.microsoft.com/office/drawing/2014/main" id="{95180884-3C66-46AC-95D8-4A98E2BC0B3A}"/>
              </a:ext>
            </a:extLst>
          </p:cNvPr>
          <p:cNvSpPr>
            <a:spLocks noGrp="1"/>
          </p:cNvSpPr>
          <p:nvPr>
            <p:ph type="subTitle" idx="1"/>
          </p:nvPr>
        </p:nvSpPr>
        <p:spPr>
          <a:xfrm>
            <a:off x="1709530" y="5598293"/>
            <a:ext cx="8767860" cy="553690"/>
          </a:xfrm>
        </p:spPr>
        <p:txBody>
          <a:bodyPr>
            <a:normAutofit/>
          </a:bodyPr>
          <a:lstStyle/>
          <a:p>
            <a:endParaRPr lang="en-GB" sz="2000"/>
          </a:p>
        </p:txBody>
      </p:sp>
      <p:sp>
        <p:nvSpPr>
          <p:cNvPr id="4101" name="Rectangle 72">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See the source image">
            <a:extLst>
              <a:ext uri="{FF2B5EF4-FFF2-40B4-BE49-F238E27FC236}">
                <a16:creationId xmlns:a16="http://schemas.microsoft.com/office/drawing/2014/main" id="{A2FC1D00-9E74-4BA1-A7D5-0EF02334DC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51876" y="728472"/>
            <a:ext cx="3680627" cy="302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93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9A56-BBEE-4387-AE7A-821E25C8EBB3}"/>
              </a:ext>
            </a:extLst>
          </p:cNvPr>
          <p:cNvSpPr>
            <a:spLocks noGrp="1"/>
          </p:cNvSpPr>
          <p:nvPr>
            <p:ph type="title"/>
          </p:nvPr>
        </p:nvSpPr>
        <p:spPr/>
        <p:txBody>
          <a:bodyPr>
            <a:normAutofit/>
          </a:bodyPr>
          <a:lstStyle/>
          <a:p>
            <a:r>
              <a:rPr lang="en-GB" sz="3600" dirty="0"/>
              <a:t>Christmas in a Box- meal – isolated people</a:t>
            </a:r>
          </a:p>
        </p:txBody>
      </p:sp>
      <p:pic>
        <p:nvPicPr>
          <p:cNvPr id="3078" name="Picture 6" descr="Gifts for Gallery opening">
            <a:extLst>
              <a:ext uri="{FF2B5EF4-FFF2-40B4-BE49-F238E27FC236}">
                <a16:creationId xmlns:a16="http://schemas.microsoft.com/office/drawing/2014/main" id="{97C828E7-0311-4AEE-AAC6-59EA97447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600" y="3632200"/>
            <a:ext cx="3688080" cy="276606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Up 2">
            <a:extLst>
              <a:ext uri="{FF2B5EF4-FFF2-40B4-BE49-F238E27FC236}">
                <a16:creationId xmlns:a16="http://schemas.microsoft.com/office/drawing/2014/main" id="{0C7E88BD-14A7-4598-8CBF-05BB65FD6F03}"/>
              </a:ext>
            </a:extLst>
          </p:cNvPr>
          <p:cNvSpPr/>
          <p:nvPr/>
        </p:nvSpPr>
        <p:spPr>
          <a:xfrm rot="7584881">
            <a:off x="2853649" y="2515016"/>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Up 3">
            <a:extLst>
              <a:ext uri="{FF2B5EF4-FFF2-40B4-BE49-F238E27FC236}">
                <a16:creationId xmlns:a16="http://schemas.microsoft.com/office/drawing/2014/main" id="{80A21C59-B477-4EFB-8139-26985CBBEE4C}"/>
              </a:ext>
            </a:extLst>
          </p:cNvPr>
          <p:cNvSpPr/>
          <p:nvPr/>
        </p:nvSpPr>
        <p:spPr>
          <a:xfrm rot="4755901">
            <a:off x="2925591" y="3653110"/>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09D67311-12BB-4494-8385-DADD480A5C1F}"/>
              </a:ext>
            </a:extLst>
          </p:cNvPr>
          <p:cNvSpPr/>
          <p:nvPr/>
        </p:nvSpPr>
        <p:spPr>
          <a:xfrm rot="14126962">
            <a:off x="8199972" y="2285977"/>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F5E3C3E9-B59B-43B4-A111-D293B841E8EE}"/>
              </a:ext>
            </a:extLst>
          </p:cNvPr>
          <p:cNvSpPr/>
          <p:nvPr/>
        </p:nvSpPr>
        <p:spPr>
          <a:xfrm rot="16200000">
            <a:off x="8211045" y="3642512"/>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9DBC2F8-8FBB-43CA-A809-30767CC9A722}"/>
              </a:ext>
            </a:extLst>
          </p:cNvPr>
          <p:cNvSpPr txBox="1"/>
          <p:nvPr/>
        </p:nvSpPr>
        <p:spPr>
          <a:xfrm>
            <a:off x="729197" y="2252418"/>
            <a:ext cx="1859705" cy="830997"/>
          </a:xfrm>
          <a:prstGeom prst="rect">
            <a:avLst/>
          </a:prstGeom>
          <a:noFill/>
        </p:spPr>
        <p:txBody>
          <a:bodyPr wrap="square" rtlCol="0">
            <a:spAutoFit/>
          </a:bodyPr>
          <a:lstStyle/>
          <a:p>
            <a:pPr algn="ctr"/>
            <a:r>
              <a:rPr lang="en-GB" sz="2400" dirty="0">
                <a:solidFill>
                  <a:schemeClr val="tx1">
                    <a:lumMod val="75000"/>
                    <a:lumOff val="25000"/>
                  </a:schemeClr>
                </a:solidFill>
              </a:rPr>
              <a:t>Christmas Dinner</a:t>
            </a:r>
          </a:p>
        </p:txBody>
      </p:sp>
      <p:sp>
        <p:nvSpPr>
          <p:cNvPr id="12" name="TextBox 11">
            <a:extLst>
              <a:ext uri="{FF2B5EF4-FFF2-40B4-BE49-F238E27FC236}">
                <a16:creationId xmlns:a16="http://schemas.microsoft.com/office/drawing/2014/main" id="{419D17F6-DA33-436D-B487-2BDB2E92AD2A}"/>
              </a:ext>
            </a:extLst>
          </p:cNvPr>
          <p:cNvSpPr txBox="1"/>
          <p:nvPr/>
        </p:nvSpPr>
        <p:spPr>
          <a:xfrm>
            <a:off x="9025973" y="2055951"/>
            <a:ext cx="1859705" cy="461665"/>
          </a:xfrm>
          <a:prstGeom prst="rect">
            <a:avLst/>
          </a:prstGeom>
          <a:noFill/>
        </p:spPr>
        <p:txBody>
          <a:bodyPr wrap="square" rtlCol="0">
            <a:spAutoFit/>
          </a:bodyPr>
          <a:lstStyle/>
          <a:p>
            <a:pPr algn="ctr"/>
            <a:r>
              <a:rPr lang="en-GB" sz="2400" dirty="0">
                <a:solidFill>
                  <a:schemeClr val="tx1">
                    <a:lumMod val="75000"/>
                    <a:lumOff val="25000"/>
                  </a:schemeClr>
                </a:solidFill>
              </a:rPr>
              <a:t>Small Gift</a:t>
            </a:r>
          </a:p>
        </p:txBody>
      </p:sp>
      <p:sp>
        <p:nvSpPr>
          <p:cNvPr id="14" name="TextBox 13">
            <a:extLst>
              <a:ext uri="{FF2B5EF4-FFF2-40B4-BE49-F238E27FC236}">
                <a16:creationId xmlns:a16="http://schemas.microsoft.com/office/drawing/2014/main" id="{AB7DEEB8-927A-4B04-B44B-9C4DC1F828E8}"/>
              </a:ext>
            </a:extLst>
          </p:cNvPr>
          <p:cNvSpPr txBox="1"/>
          <p:nvPr/>
        </p:nvSpPr>
        <p:spPr>
          <a:xfrm>
            <a:off x="9285850" y="3719773"/>
            <a:ext cx="1859705" cy="830997"/>
          </a:xfrm>
          <a:prstGeom prst="rect">
            <a:avLst/>
          </a:prstGeom>
          <a:noFill/>
        </p:spPr>
        <p:txBody>
          <a:bodyPr wrap="square" rtlCol="0">
            <a:spAutoFit/>
          </a:bodyPr>
          <a:lstStyle/>
          <a:p>
            <a:pPr algn="ctr"/>
            <a:r>
              <a:rPr lang="en-GB" sz="2400" dirty="0">
                <a:solidFill>
                  <a:schemeClr val="bg1"/>
                </a:solidFill>
              </a:rPr>
              <a:t>A Christmas “</a:t>
            </a:r>
            <a:r>
              <a:rPr lang="en-GB" sz="2400" dirty="0">
                <a:solidFill>
                  <a:schemeClr val="tx1">
                    <a:lumMod val="75000"/>
                    <a:lumOff val="25000"/>
                  </a:schemeClr>
                </a:solidFill>
              </a:rPr>
              <a:t>Tract</a:t>
            </a:r>
            <a:r>
              <a:rPr lang="en-GB" sz="2400" dirty="0">
                <a:solidFill>
                  <a:schemeClr val="bg1"/>
                </a:solidFill>
              </a:rPr>
              <a:t>”</a:t>
            </a:r>
          </a:p>
        </p:txBody>
      </p:sp>
      <p:sp>
        <p:nvSpPr>
          <p:cNvPr id="15" name="Arrow: Up 14">
            <a:extLst>
              <a:ext uri="{FF2B5EF4-FFF2-40B4-BE49-F238E27FC236}">
                <a16:creationId xmlns:a16="http://schemas.microsoft.com/office/drawing/2014/main" id="{EBF75D69-07FC-478E-AD48-28F747C804FE}"/>
              </a:ext>
            </a:extLst>
          </p:cNvPr>
          <p:cNvSpPr/>
          <p:nvPr/>
        </p:nvSpPr>
        <p:spPr>
          <a:xfrm rot="10800000">
            <a:off x="5591920" y="2515016"/>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D2EB6AC-D227-443A-8536-854F25749E17}"/>
              </a:ext>
            </a:extLst>
          </p:cNvPr>
          <p:cNvSpPr txBox="1"/>
          <p:nvPr/>
        </p:nvSpPr>
        <p:spPr>
          <a:xfrm>
            <a:off x="4961787" y="1921686"/>
            <a:ext cx="1859705" cy="461665"/>
          </a:xfrm>
          <a:prstGeom prst="rect">
            <a:avLst/>
          </a:prstGeom>
          <a:noFill/>
        </p:spPr>
        <p:txBody>
          <a:bodyPr wrap="square" rtlCol="0">
            <a:spAutoFit/>
          </a:bodyPr>
          <a:lstStyle/>
          <a:p>
            <a:pPr algn="ctr"/>
            <a:r>
              <a:rPr lang="en-GB" sz="2400" dirty="0">
                <a:solidFill>
                  <a:schemeClr val="tx1">
                    <a:lumMod val="75000"/>
                    <a:lumOff val="25000"/>
                  </a:schemeClr>
                </a:solidFill>
              </a:rPr>
              <a:t>?</a:t>
            </a:r>
          </a:p>
        </p:txBody>
      </p:sp>
      <p:sp>
        <p:nvSpPr>
          <p:cNvPr id="19" name="Arrow: Up 18">
            <a:extLst>
              <a:ext uri="{FF2B5EF4-FFF2-40B4-BE49-F238E27FC236}">
                <a16:creationId xmlns:a16="http://schemas.microsoft.com/office/drawing/2014/main" id="{3F254657-411F-4972-9FD4-53FE33561595}"/>
              </a:ext>
            </a:extLst>
          </p:cNvPr>
          <p:cNvSpPr/>
          <p:nvPr/>
        </p:nvSpPr>
        <p:spPr>
          <a:xfrm rot="17203261">
            <a:off x="8346500" y="5169673"/>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8263F3E-6A3A-46B1-8594-11507F2D5202}"/>
              </a:ext>
            </a:extLst>
          </p:cNvPr>
          <p:cNvSpPr txBox="1"/>
          <p:nvPr/>
        </p:nvSpPr>
        <p:spPr>
          <a:xfrm>
            <a:off x="9285849" y="5233613"/>
            <a:ext cx="2186954" cy="830997"/>
          </a:xfrm>
          <a:prstGeom prst="rect">
            <a:avLst/>
          </a:prstGeom>
          <a:noFill/>
        </p:spPr>
        <p:txBody>
          <a:bodyPr wrap="square" rtlCol="0">
            <a:spAutoFit/>
          </a:bodyPr>
          <a:lstStyle/>
          <a:p>
            <a:pPr algn="ctr"/>
            <a:r>
              <a:rPr lang="en-GB" sz="2400" dirty="0">
                <a:solidFill>
                  <a:schemeClr val="bg1"/>
                </a:solidFill>
              </a:rPr>
              <a:t>Deconstructed </a:t>
            </a:r>
            <a:r>
              <a:rPr lang="en-GB" sz="2400" dirty="0">
                <a:solidFill>
                  <a:schemeClr val="tx1">
                    <a:lumMod val="75000"/>
                    <a:lumOff val="25000"/>
                  </a:schemeClr>
                </a:solidFill>
              </a:rPr>
              <a:t>Cracker</a:t>
            </a:r>
          </a:p>
        </p:txBody>
      </p:sp>
      <p:sp>
        <p:nvSpPr>
          <p:cNvPr id="23" name="Arrow: Up 22">
            <a:extLst>
              <a:ext uri="{FF2B5EF4-FFF2-40B4-BE49-F238E27FC236}">
                <a16:creationId xmlns:a16="http://schemas.microsoft.com/office/drawing/2014/main" id="{1F5EA37D-9024-45BE-A7FB-C794DDB30E9D}"/>
              </a:ext>
            </a:extLst>
          </p:cNvPr>
          <p:cNvSpPr/>
          <p:nvPr/>
        </p:nvSpPr>
        <p:spPr>
          <a:xfrm rot="4474090">
            <a:off x="2873367" y="5160886"/>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01F45BEB-A886-4BAF-9B6B-ABF564C33662}"/>
              </a:ext>
            </a:extLst>
          </p:cNvPr>
          <p:cNvSpPr txBox="1"/>
          <p:nvPr/>
        </p:nvSpPr>
        <p:spPr>
          <a:xfrm>
            <a:off x="401948" y="3774586"/>
            <a:ext cx="2186954" cy="2308324"/>
          </a:xfrm>
          <a:prstGeom prst="rect">
            <a:avLst/>
          </a:prstGeom>
          <a:noFill/>
        </p:spPr>
        <p:txBody>
          <a:bodyPr wrap="square" rtlCol="0">
            <a:spAutoFit/>
          </a:bodyPr>
          <a:lstStyle/>
          <a:p>
            <a:pPr algn="ctr"/>
            <a:r>
              <a:rPr lang="en-GB" sz="2400" dirty="0">
                <a:solidFill>
                  <a:schemeClr val="bg1"/>
                </a:solidFill>
              </a:rPr>
              <a:t>A </a:t>
            </a:r>
            <a:r>
              <a:rPr lang="en-GB" sz="2400" dirty="0" err="1">
                <a:solidFill>
                  <a:schemeClr val="bg1"/>
                </a:solidFill>
              </a:rPr>
              <a:t>De</a:t>
            </a:r>
            <a:r>
              <a:rPr lang="en-GB" sz="2400" dirty="0" err="1">
                <a:solidFill>
                  <a:schemeClr val="tx1">
                    <a:lumMod val="75000"/>
                    <a:lumOff val="25000"/>
                  </a:schemeClr>
                </a:solidFill>
              </a:rPr>
              <a:t>Mince</a:t>
            </a:r>
            <a:r>
              <a:rPr lang="en-GB" sz="2400" dirty="0">
                <a:solidFill>
                  <a:schemeClr val="tx1">
                    <a:lumMod val="75000"/>
                    <a:lumOff val="25000"/>
                  </a:schemeClr>
                </a:solidFill>
              </a:rPr>
              <a:t> Pie</a:t>
            </a:r>
          </a:p>
          <a:p>
            <a:pPr algn="ctr"/>
            <a:endParaRPr lang="en-GB" sz="2400" dirty="0">
              <a:solidFill>
                <a:schemeClr val="tx1">
                  <a:lumMod val="75000"/>
                  <a:lumOff val="25000"/>
                </a:schemeClr>
              </a:solidFill>
            </a:endParaRPr>
          </a:p>
          <a:p>
            <a:pPr algn="ctr"/>
            <a:endParaRPr lang="en-GB" sz="2400" dirty="0">
              <a:solidFill>
                <a:schemeClr val="tx1">
                  <a:lumMod val="75000"/>
                  <a:lumOff val="25000"/>
                </a:schemeClr>
              </a:solidFill>
            </a:endParaRPr>
          </a:p>
          <a:p>
            <a:pPr algn="ctr"/>
            <a:r>
              <a:rPr lang="en-GB" sz="2400" dirty="0">
                <a:solidFill>
                  <a:schemeClr val="tx1">
                    <a:lumMod val="75000"/>
                    <a:lumOff val="25000"/>
                  </a:schemeClr>
                </a:solidFill>
              </a:rPr>
              <a:t>  Christmas Cake</a:t>
            </a:r>
          </a:p>
          <a:p>
            <a:pPr algn="ctr"/>
            <a:r>
              <a:rPr lang="en-GB" sz="2400" dirty="0" err="1">
                <a:solidFill>
                  <a:schemeClr val="bg1"/>
                </a:solidFill>
              </a:rPr>
              <a:t>coration</a:t>
            </a:r>
            <a:r>
              <a:rPr lang="en-GB" sz="2400" dirty="0">
                <a:solidFill>
                  <a:schemeClr val="bg1"/>
                </a:solidFill>
              </a:rPr>
              <a:t> </a:t>
            </a:r>
          </a:p>
        </p:txBody>
      </p:sp>
    </p:spTree>
    <p:extLst>
      <p:ext uri="{BB962C8B-B14F-4D97-AF65-F5344CB8AC3E}">
        <p14:creationId xmlns:p14="http://schemas.microsoft.com/office/powerpoint/2010/main" val="158893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9A56-BBEE-4387-AE7A-821E25C8EBB3}"/>
              </a:ext>
            </a:extLst>
          </p:cNvPr>
          <p:cNvSpPr>
            <a:spLocks noGrp="1"/>
          </p:cNvSpPr>
          <p:nvPr>
            <p:ph type="title"/>
          </p:nvPr>
        </p:nvSpPr>
        <p:spPr/>
        <p:txBody>
          <a:bodyPr>
            <a:normAutofit/>
          </a:bodyPr>
          <a:lstStyle/>
          <a:p>
            <a:r>
              <a:rPr lang="en-GB" sz="3600" dirty="0"/>
              <a:t>Christmas Dinner Delivery Ideas…</a:t>
            </a:r>
          </a:p>
        </p:txBody>
      </p:sp>
      <p:sp>
        <p:nvSpPr>
          <p:cNvPr id="6" name="AutoShape 2">
            <a:extLst>
              <a:ext uri="{FF2B5EF4-FFF2-40B4-BE49-F238E27FC236}">
                <a16:creationId xmlns:a16="http://schemas.microsoft.com/office/drawing/2014/main" id="{82BD8158-0F3E-4C89-A4D4-D0E07714A3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7C04C607-E967-4232-8909-D4803774C499}"/>
              </a:ext>
            </a:extLst>
          </p:cNvPr>
          <p:cNvPicPr>
            <a:picLocks noChangeAspect="1"/>
          </p:cNvPicPr>
          <p:nvPr/>
        </p:nvPicPr>
        <p:blipFill>
          <a:blip r:embed="rId2"/>
          <a:stretch>
            <a:fillRect/>
          </a:stretch>
        </p:blipFill>
        <p:spPr>
          <a:xfrm>
            <a:off x="6964934" y="2438400"/>
            <a:ext cx="3733834" cy="3007360"/>
          </a:xfrm>
          <a:prstGeom prst="rect">
            <a:avLst/>
          </a:prstGeom>
        </p:spPr>
      </p:pic>
      <p:pic>
        <p:nvPicPr>
          <p:cNvPr id="20" name="Picture 19" descr="A picture containing indoor, sitting, table, bag&#10;&#10;Description automatically generated">
            <a:extLst>
              <a:ext uri="{FF2B5EF4-FFF2-40B4-BE49-F238E27FC236}">
                <a16:creationId xmlns:a16="http://schemas.microsoft.com/office/drawing/2014/main" id="{852283A2-C84C-42FB-A94B-ED6C8C71E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55" y="2252882"/>
            <a:ext cx="2659380" cy="3545840"/>
          </a:xfrm>
          <a:prstGeom prst="rect">
            <a:avLst/>
          </a:prstGeom>
        </p:spPr>
      </p:pic>
      <p:pic>
        <p:nvPicPr>
          <p:cNvPr id="16" name="Picture 15" descr="A picture containing person, table, food, person&#10;&#10;Description automatically generated">
            <a:extLst>
              <a:ext uri="{FF2B5EF4-FFF2-40B4-BE49-F238E27FC236}">
                <a16:creationId xmlns:a16="http://schemas.microsoft.com/office/drawing/2014/main" id="{8A78DF8A-D1FE-4D4F-B7FB-BE73A8EE9A84}"/>
              </a:ext>
            </a:extLst>
          </p:cNvPr>
          <p:cNvPicPr>
            <a:picLocks noChangeAspect="1"/>
          </p:cNvPicPr>
          <p:nvPr/>
        </p:nvPicPr>
        <p:blipFill rotWithShape="1">
          <a:blip r:embed="rId4">
            <a:extLst>
              <a:ext uri="{28A0092B-C50C-407E-A947-70E740481C1C}">
                <a14:useLocalDpi xmlns:a14="http://schemas.microsoft.com/office/drawing/2010/main" val="0"/>
              </a:ext>
            </a:extLst>
          </a:blip>
          <a:srcRect l="34198" t="52222" r="20068" b="23408"/>
          <a:stretch/>
        </p:blipFill>
        <p:spPr>
          <a:xfrm>
            <a:off x="2447965" y="4058920"/>
            <a:ext cx="3009535" cy="2138294"/>
          </a:xfrm>
          <a:prstGeom prst="rect">
            <a:avLst/>
          </a:prstGeom>
        </p:spPr>
      </p:pic>
      <p:sp>
        <p:nvSpPr>
          <p:cNvPr id="22" name="TextBox 21">
            <a:extLst>
              <a:ext uri="{FF2B5EF4-FFF2-40B4-BE49-F238E27FC236}">
                <a16:creationId xmlns:a16="http://schemas.microsoft.com/office/drawing/2014/main" id="{C7694F51-10AC-4CB6-B887-97D6BE3E8FD0}"/>
              </a:ext>
            </a:extLst>
          </p:cNvPr>
          <p:cNvSpPr txBox="1"/>
          <p:nvPr/>
        </p:nvSpPr>
        <p:spPr>
          <a:xfrm>
            <a:off x="3242425" y="2163188"/>
            <a:ext cx="2527942" cy="1569660"/>
          </a:xfrm>
          <a:prstGeom prst="rect">
            <a:avLst/>
          </a:prstGeom>
          <a:noFill/>
        </p:spPr>
        <p:txBody>
          <a:bodyPr wrap="square" rtlCol="0">
            <a:spAutoFit/>
          </a:bodyPr>
          <a:lstStyle/>
          <a:p>
            <a:pPr algn="ctr"/>
            <a:r>
              <a:rPr lang="en-GB" sz="2400" dirty="0">
                <a:solidFill>
                  <a:schemeClr val="bg1"/>
                </a:solidFill>
              </a:rPr>
              <a:t>Foil bags</a:t>
            </a:r>
          </a:p>
          <a:p>
            <a:pPr algn="ctr"/>
            <a:r>
              <a:rPr lang="en-GB" sz="2400" dirty="0">
                <a:solidFill>
                  <a:schemeClr val="bg1"/>
                </a:solidFill>
              </a:rPr>
              <a:t>A: Steam turkey in gravy</a:t>
            </a:r>
          </a:p>
          <a:p>
            <a:pPr algn="ctr"/>
            <a:r>
              <a:rPr lang="en-GB" sz="2400" dirty="0">
                <a:solidFill>
                  <a:schemeClr val="bg1"/>
                </a:solidFill>
              </a:rPr>
              <a:t>B: Steam veg</a:t>
            </a:r>
          </a:p>
        </p:txBody>
      </p:sp>
      <p:sp>
        <p:nvSpPr>
          <p:cNvPr id="24" name="TextBox 23">
            <a:extLst>
              <a:ext uri="{FF2B5EF4-FFF2-40B4-BE49-F238E27FC236}">
                <a16:creationId xmlns:a16="http://schemas.microsoft.com/office/drawing/2014/main" id="{16B49795-84C8-4AC5-9C3B-BF6F1B99E06F}"/>
              </a:ext>
            </a:extLst>
          </p:cNvPr>
          <p:cNvSpPr txBox="1"/>
          <p:nvPr/>
        </p:nvSpPr>
        <p:spPr>
          <a:xfrm>
            <a:off x="8170826" y="5575107"/>
            <a:ext cx="2527942" cy="461665"/>
          </a:xfrm>
          <a:prstGeom prst="rect">
            <a:avLst/>
          </a:prstGeom>
          <a:noFill/>
        </p:spPr>
        <p:txBody>
          <a:bodyPr wrap="square" rtlCol="0">
            <a:spAutoFit/>
          </a:bodyPr>
          <a:lstStyle/>
          <a:p>
            <a:pPr algn="ctr"/>
            <a:r>
              <a:rPr lang="en-GB" sz="2400" dirty="0" err="1">
                <a:solidFill>
                  <a:schemeClr val="bg1"/>
                </a:solidFill>
              </a:rPr>
              <a:t>Pieminister</a:t>
            </a:r>
            <a:r>
              <a:rPr lang="en-GB" sz="2400" dirty="0">
                <a:solidFill>
                  <a:schemeClr val="bg1"/>
                </a:solidFill>
              </a:rPr>
              <a:t> Pies</a:t>
            </a:r>
          </a:p>
        </p:txBody>
      </p:sp>
    </p:spTree>
    <p:extLst>
      <p:ext uri="{BB962C8B-B14F-4D97-AF65-F5344CB8AC3E}">
        <p14:creationId xmlns:p14="http://schemas.microsoft.com/office/powerpoint/2010/main" val="51431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4209-70D1-4BFA-A270-D02D97E2AD57}"/>
              </a:ext>
            </a:extLst>
          </p:cNvPr>
          <p:cNvSpPr>
            <a:spLocks noGrp="1"/>
          </p:cNvSpPr>
          <p:nvPr>
            <p:ph type="title"/>
          </p:nvPr>
        </p:nvSpPr>
        <p:spPr>
          <a:xfrm>
            <a:off x="651662" y="430105"/>
            <a:ext cx="9875520" cy="1356360"/>
          </a:xfrm>
        </p:spPr>
        <p:txBody>
          <a:bodyPr/>
          <a:lstStyle/>
          <a:p>
            <a:r>
              <a:rPr lang="en-GB" dirty="0"/>
              <a:t>Connecting Church Family- intergenerational  act  </a:t>
            </a:r>
          </a:p>
        </p:txBody>
      </p:sp>
      <p:pic>
        <p:nvPicPr>
          <p:cNvPr id="5124" name="Picture 4" descr="Heartbreaking reality of half a million older people who spend every day  alone - Mirror Online">
            <a:extLst>
              <a:ext uri="{FF2B5EF4-FFF2-40B4-BE49-F238E27FC236}">
                <a16:creationId xmlns:a16="http://schemas.microsoft.com/office/drawing/2014/main" id="{2E27F2EE-6D5C-4233-88DC-3F04A34B5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532" y="3142112"/>
            <a:ext cx="3126484" cy="20792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ity versus country childhoods | Family | The Guardian">
            <a:extLst>
              <a:ext uri="{FF2B5EF4-FFF2-40B4-BE49-F238E27FC236}">
                <a16:creationId xmlns:a16="http://schemas.microsoft.com/office/drawing/2014/main" id="{E4E23D8B-2C97-48B6-BFC3-2CF09CE90A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7" r="35867"/>
          <a:stretch/>
        </p:blipFill>
        <p:spPr bwMode="auto">
          <a:xfrm>
            <a:off x="1033943" y="2272605"/>
            <a:ext cx="2346712" cy="381825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9EEE1184-CF23-4601-AB64-0C97DDD9B508}"/>
              </a:ext>
            </a:extLst>
          </p:cNvPr>
          <p:cNvGrpSpPr/>
          <p:nvPr/>
        </p:nvGrpSpPr>
        <p:grpSpPr>
          <a:xfrm>
            <a:off x="4325451" y="2366247"/>
            <a:ext cx="2527942" cy="3852909"/>
            <a:chOff x="4242145" y="2549982"/>
            <a:chExt cx="2527942" cy="3852909"/>
          </a:xfrm>
        </p:grpSpPr>
        <p:sp>
          <p:nvSpPr>
            <p:cNvPr id="4" name="Arrow: Up 3">
              <a:extLst>
                <a:ext uri="{FF2B5EF4-FFF2-40B4-BE49-F238E27FC236}">
                  <a16:creationId xmlns:a16="http://schemas.microsoft.com/office/drawing/2014/main" id="{9935D094-D21A-4C92-A2D8-086467F0371E}"/>
                </a:ext>
              </a:extLst>
            </p:cNvPr>
            <p:cNvSpPr/>
            <p:nvPr/>
          </p:nvSpPr>
          <p:spPr>
            <a:xfrm rot="5400000">
              <a:off x="5303520" y="2356942"/>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5" name="Arrow: Up 4">
              <a:extLst>
                <a:ext uri="{FF2B5EF4-FFF2-40B4-BE49-F238E27FC236}">
                  <a16:creationId xmlns:a16="http://schemas.microsoft.com/office/drawing/2014/main" id="{D62A1E37-BB56-4F48-9D58-93D8D51388DF}"/>
                </a:ext>
              </a:extLst>
            </p:cNvPr>
            <p:cNvSpPr/>
            <p:nvPr/>
          </p:nvSpPr>
          <p:spPr>
            <a:xfrm rot="16200000">
              <a:off x="5303520" y="5610411"/>
              <a:ext cx="599440" cy="9855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6" name="TextBox 5">
              <a:extLst>
                <a:ext uri="{FF2B5EF4-FFF2-40B4-BE49-F238E27FC236}">
                  <a16:creationId xmlns:a16="http://schemas.microsoft.com/office/drawing/2014/main" id="{B116AE29-5DE0-4AF7-AB1D-0863A6532A45}"/>
                </a:ext>
              </a:extLst>
            </p:cNvPr>
            <p:cNvSpPr txBox="1"/>
            <p:nvPr/>
          </p:nvSpPr>
          <p:spPr>
            <a:xfrm>
              <a:off x="4242145" y="3025852"/>
              <a:ext cx="2527942" cy="3046988"/>
            </a:xfrm>
            <a:prstGeom prst="rect">
              <a:avLst/>
            </a:prstGeom>
            <a:noFill/>
          </p:spPr>
          <p:txBody>
            <a:bodyPr wrap="square" rtlCol="0">
              <a:spAutoFit/>
            </a:bodyPr>
            <a:lstStyle/>
            <a:p>
              <a:pPr algn="ctr"/>
              <a:r>
                <a:rPr lang="en-GB" sz="2400" dirty="0">
                  <a:solidFill>
                    <a:schemeClr val="tx1">
                      <a:lumMod val="75000"/>
                      <a:lumOff val="25000"/>
                    </a:schemeClr>
                  </a:solidFill>
                </a:rPr>
                <a:t>Cards</a:t>
              </a:r>
            </a:p>
            <a:p>
              <a:pPr algn="ctr"/>
              <a:r>
                <a:rPr lang="en-GB" sz="2400" dirty="0">
                  <a:solidFill>
                    <a:schemeClr val="tx1">
                      <a:lumMod val="75000"/>
                      <a:lumOff val="25000"/>
                    </a:schemeClr>
                  </a:solidFill>
                </a:rPr>
                <a:t>Decorated Biscuits </a:t>
              </a:r>
            </a:p>
            <a:p>
              <a:pPr algn="ctr"/>
              <a:r>
                <a:rPr lang="en-GB" sz="2400" dirty="0">
                  <a:solidFill>
                    <a:schemeClr val="tx1">
                      <a:lumMod val="75000"/>
                      <a:lumOff val="25000"/>
                    </a:schemeClr>
                  </a:solidFill>
                </a:rPr>
                <a:t>Prayers </a:t>
              </a:r>
            </a:p>
            <a:p>
              <a:pPr algn="ctr"/>
              <a:r>
                <a:rPr lang="en-GB" sz="2400" dirty="0">
                  <a:solidFill>
                    <a:schemeClr val="tx1">
                      <a:lumMod val="75000"/>
                      <a:lumOff val="25000"/>
                    </a:schemeClr>
                  </a:solidFill>
                </a:rPr>
                <a:t>Gifts</a:t>
              </a:r>
            </a:p>
            <a:p>
              <a:pPr algn="ctr"/>
              <a:r>
                <a:rPr lang="en-GB" sz="2400" dirty="0">
                  <a:solidFill>
                    <a:schemeClr val="tx1">
                      <a:lumMod val="75000"/>
                      <a:lumOff val="25000"/>
                    </a:schemeClr>
                  </a:solidFill>
                </a:rPr>
                <a:t>Mince Pie or Christmas Cake</a:t>
              </a:r>
            </a:p>
            <a:p>
              <a:pPr algn="ctr"/>
              <a:endParaRPr lang="en-GB" sz="2400" dirty="0">
                <a:solidFill>
                  <a:schemeClr val="tx1">
                    <a:lumMod val="75000"/>
                    <a:lumOff val="25000"/>
                  </a:schemeClr>
                </a:solidFill>
              </a:endParaRPr>
            </a:p>
          </p:txBody>
        </p:sp>
      </p:grpSp>
      <p:sp>
        <p:nvSpPr>
          <p:cNvPr id="8" name="TextBox 7">
            <a:extLst>
              <a:ext uri="{FF2B5EF4-FFF2-40B4-BE49-F238E27FC236}">
                <a16:creationId xmlns:a16="http://schemas.microsoft.com/office/drawing/2014/main" id="{916FC9A3-08CA-4B1C-82EF-51B52BA76E9F}"/>
              </a:ext>
            </a:extLst>
          </p:cNvPr>
          <p:cNvSpPr txBox="1"/>
          <p:nvPr/>
        </p:nvSpPr>
        <p:spPr>
          <a:xfrm>
            <a:off x="3973508" y="1904583"/>
            <a:ext cx="5759771" cy="461665"/>
          </a:xfrm>
          <a:prstGeom prst="rect">
            <a:avLst/>
          </a:prstGeom>
          <a:noFill/>
        </p:spPr>
        <p:txBody>
          <a:bodyPr wrap="square" rtlCol="0">
            <a:spAutoFit/>
          </a:bodyPr>
          <a:lstStyle/>
          <a:p>
            <a:pPr algn="ctr"/>
            <a:r>
              <a:rPr lang="en-GB" sz="2400" dirty="0">
                <a:solidFill>
                  <a:schemeClr val="bg1"/>
                </a:solidFill>
              </a:rPr>
              <a:t>Encourage intergenerational interaction</a:t>
            </a:r>
          </a:p>
        </p:txBody>
      </p:sp>
      <p:sp>
        <p:nvSpPr>
          <p:cNvPr id="3" name="TextBox 2">
            <a:extLst>
              <a:ext uri="{FF2B5EF4-FFF2-40B4-BE49-F238E27FC236}">
                <a16:creationId xmlns:a16="http://schemas.microsoft.com/office/drawing/2014/main" id="{97D50734-A419-43FC-9B32-D7F2608413D0}"/>
              </a:ext>
            </a:extLst>
          </p:cNvPr>
          <p:cNvSpPr txBox="1"/>
          <p:nvPr/>
        </p:nvSpPr>
        <p:spPr>
          <a:xfrm>
            <a:off x="7510070" y="2281017"/>
            <a:ext cx="3549946" cy="646331"/>
          </a:xfrm>
          <a:prstGeom prst="rect">
            <a:avLst/>
          </a:prstGeom>
          <a:noFill/>
        </p:spPr>
        <p:txBody>
          <a:bodyPr wrap="none" rtlCol="0">
            <a:spAutoFit/>
          </a:bodyPr>
          <a:lstStyle/>
          <a:p>
            <a:r>
              <a:rPr lang="en-GB" b="1" dirty="0">
                <a:solidFill>
                  <a:srgbClr val="0070C0"/>
                </a:solidFill>
              </a:rPr>
              <a:t>Adopt an elderly</a:t>
            </a:r>
          </a:p>
          <a:p>
            <a:r>
              <a:rPr lang="en-GB" b="1" dirty="0">
                <a:solidFill>
                  <a:srgbClr val="0070C0"/>
                </a:solidFill>
              </a:rPr>
              <a:t>An elderly isn't just for Christmas  </a:t>
            </a:r>
          </a:p>
        </p:txBody>
      </p:sp>
      <p:sp>
        <p:nvSpPr>
          <p:cNvPr id="7" name="TextBox 6">
            <a:extLst>
              <a:ext uri="{FF2B5EF4-FFF2-40B4-BE49-F238E27FC236}">
                <a16:creationId xmlns:a16="http://schemas.microsoft.com/office/drawing/2014/main" id="{0209ACA2-D214-4703-A8CA-75AF2C03952B}"/>
              </a:ext>
            </a:extLst>
          </p:cNvPr>
          <p:cNvSpPr txBox="1"/>
          <p:nvPr/>
        </p:nvSpPr>
        <p:spPr>
          <a:xfrm>
            <a:off x="7544957" y="1605034"/>
            <a:ext cx="3903633" cy="646331"/>
          </a:xfrm>
          <a:prstGeom prst="rect">
            <a:avLst/>
          </a:prstGeom>
          <a:noFill/>
        </p:spPr>
        <p:txBody>
          <a:bodyPr wrap="none" rtlCol="0">
            <a:spAutoFit/>
          </a:bodyPr>
          <a:lstStyle/>
          <a:p>
            <a:r>
              <a:rPr lang="en-GB" dirty="0"/>
              <a:t>Safeguarding and the pastoral team to </a:t>
            </a:r>
          </a:p>
          <a:p>
            <a:r>
              <a:rPr lang="en-GB" dirty="0"/>
              <a:t>advice on this.</a:t>
            </a:r>
          </a:p>
        </p:txBody>
      </p:sp>
    </p:spTree>
    <p:extLst>
      <p:ext uri="{BB962C8B-B14F-4D97-AF65-F5344CB8AC3E}">
        <p14:creationId xmlns:p14="http://schemas.microsoft.com/office/powerpoint/2010/main" val="87675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3BAE-81A8-4095-A05E-FB66B19BD0C4}"/>
              </a:ext>
            </a:extLst>
          </p:cNvPr>
          <p:cNvSpPr>
            <a:spLocks noGrp="1"/>
          </p:cNvSpPr>
          <p:nvPr>
            <p:ph type="title"/>
          </p:nvPr>
        </p:nvSpPr>
        <p:spPr>
          <a:xfrm>
            <a:off x="1143001" y="1070335"/>
            <a:ext cx="5199926" cy="1443269"/>
          </a:xfrm>
        </p:spPr>
        <p:txBody>
          <a:bodyPr>
            <a:normAutofit/>
          </a:bodyPr>
          <a:lstStyle/>
          <a:p>
            <a:r>
              <a:rPr lang="en-GB" sz="4000"/>
              <a:t>Good news in our buildings</a:t>
            </a:r>
          </a:p>
        </p:txBody>
      </p:sp>
      <p:sp>
        <p:nvSpPr>
          <p:cNvPr id="3" name="Content Placeholder 2">
            <a:extLst>
              <a:ext uri="{FF2B5EF4-FFF2-40B4-BE49-F238E27FC236}">
                <a16:creationId xmlns:a16="http://schemas.microsoft.com/office/drawing/2014/main" id="{1EB20E5E-9756-46F3-9934-852503728578}"/>
              </a:ext>
            </a:extLst>
          </p:cNvPr>
          <p:cNvSpPr>
            <a:spLocks noGrp="1"/>
          </p:cNvSpPr>
          <p:nvPr>
            <p:ph idx="1"/>
          </p:nvPr>
        </p:nvSpPr>
        <p:spPr>
          <a:xfrm>
            <a:off x="1143002" y="2546430"/>
            <a:ext cx="5084178" cy="3549570"/>
          </a:xfrm>
        </p:spPr>
        <p:txBody>
          <a:bodyPr>
            <a:normAutofit lnSpcReduction="10000"/>
          </a:bodyPr>
          <a:lstStyle/>
          <a:p>
            <a:r>
              <a:rPr lang="en-GB" sz="1800" dirty="0"/>
              <a:t>Socially distanced events</a:t>
            </a:r>
          </a:p>
          <a:p>
            <a:pPr lvl="1"/>
            <a:r>
              <a:rPr lang="en-GB" sz="1800" dirty="0"/>
              <a:t>Traditional nativity</a:t>
            </a:r>
          </a:p>
          <a:p>
            <a:pPr lvl="1"/>
            <a:r>
              <a:rPr lang="en-GB" sz="1800" dirty="0"/>
              <a:t>Instant Nativity</a:t>
            </a:r>
          </a:p>
          <a:p>
            <a:pPr lvl="1"/>
            <a:r>
              <a:rPr lang="en-GB" sz="1800" dirty="0"/>
              <a:t>Chocolate nativity</a:t>
            </a:r>
          </a:p>
          <a:p>
            <a:pPr lvl="1"/>
            <a:r>
              <a:rPr lang="en-GB" sz="1800" dirty="0"/>
              <a:t>Christingle</a:t>
            </a:r>
          </a:p>
          <a:p>
            <a:r>
              <a:rPr lang="en-GB" sz="1800" dirty="0"/>
              <a:t>Walk through events</a:t>
            </a:r>
          </a:p>
          <a:p>
            <a:pPr lvl="1"/>
            <a:r>
              <a:rPr lang="en-GB" sz="1800" dirty="0"/>
              <a:t>Stable trail</a:t>
            </a:r>
          </a:p>
          <a:p>
            <a:pPr lvl="1"/>
            <a:r>
              <a:rPr lang="en-GB" sz="1800" dirty="0"/>
              <a:t>Christmas tree festival</a:t>
            </a:r>
          </a:p>
          <a:p>
            <a:pPr lvl="1"/>
            <a:r>
              <a:rPr lang="en-GB" sz="1800" dirty="0"/>
              <a:t>Sanctuary of peace and quiet</a:t>
            </a:r>
          </a:p>
          <a:p>
            <a:r>
              <a:rPr lang="en-GB" sz="1800" dirty="0"/>
              <a:t>Outside the Building</a:t>
            </a:r>
          </a:p>
          <a:p>
            <a:pPr lvl="1"/>
            <a:r>
              <a:rPr lang="en-GB" sz="1800" dirty="0"/>
              <a:t>Projection screen</a:t>
            </a:r>
          </a:p>
        </p:txBody>
      </p:sp>
      <p:pic>
        <p:nvPicPr>
          <p:cNvPr id="14" name="Picture 13" descr="A christmas tree in a room&#10;&#10;Description automatically generated">
            <a:extLst>
              <a:ext uri="{FF2B5EF4-FFF2-40B4-BE49-F238E27FC236}">
                <a16:creationId xmlns:a16="http://schemas.microsoft.com/office/drawing/2014/main" id="{F14B8B4E-9CE4-4AA8-946F-D7062BD0905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671" r="10894"/>
          <a:stretch/>
        </p:blipFill>
        <p:spPr>
          <a:xfrm>
            <a:off x="6636743" y="1238487"/>
            <a:ext cx="4741120" cy="4493060"/>
          </a:xfrm>
          <a:prstGeom prst="rect">
            <a:avLst/>
          </a:prstGeom>
        </p:spPr>
      </p:pic>
    </p:spTree>
    <p:extLst>
      <p:ext uri="{BB962C8B-B14F-4D97-AF65-F5344CB8AC3E}">
        <p14:creationId xmlns:p14="http://schemas.microsoft.com/office/powerpoint/2010/main" val="218157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A15C-7F8E-474D-9B31-74B79452E25A}"/>
              </a:ext>
            </a:extLst>
          </p:cNvPr>
          <p:cNvSpPr>
            <a:spLocks noGrp="1"/>
          </p:cNvSpPr>
          <p:nvPr>
            <p:ph type="title"/>
          </p:nvPr>
        </p:nvSpPr>
        <p:spPr/>
        <p:txBody>
          <a:bodyPr/>
          <a:lstStyle/>
          <a:p>
            <a:r>
              <a:rPr lang="en-GB" dirty="0"/>
              <a:t>Christingle</a:t>
            </a:r>
          </a:p>
        </p:txBody>
      </p:sp>
      <p:pic>
        <p:nvPicPr>
          <p:cNvPr id="3074" name="Picture 2" descr="See the source image">
            <a:extLst>
              <a:ext uri="{FF2B5EF4-FFF2-40B4-BE49-F238E27FC236}">
                <a16:creationId xmlns:a16="http://schemas.microsoft.com/office/drawing/2014/main" id="{42AC65CD-691D-498B-80C2-53AF9A0A226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2517" y="1965960"/>
            <a:ext cx="4978243"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6069D5-33DD-48B3-BA7B-15471296613C}"/>
              </a:ext>
            </a:extLst>
          </p:cNvPr>
          <p:cNvSpPr txBox="1"/>
          <p:nvPr/>
        </p:nvSpPr>
        <p:spPr>
          <a:xfrm>
            <a:off x="6190563" y="2246794"/>
            <a:ext cx="5524360" cy="3970318"/>
          </a:xfrm>
          <a:prstGeom prst="rect">
            <a:avLst/>
          </a:prstGeom>
          <a:noFill/>
        </p:spPr>
        <p:txBody>
          <a:bodyPr wrap="square" rtlCol="0">
            <a:spAutoFit/>
          </a:bodyPr>
          <a:lstStyle/>
          <a:p>
            <a:r>
              <a:rPr lang="en-GB" sz="2800" dirty="0"/>
              <a:t>Can be prepared 72 hours in advance </a:t>
            </a:r>
          </a:p>
          <a:p>
            <a:r>
              <a:rPr lang="en-GB" sz="2800" dirty="0"/>
              <a:t>Bags can be prepared with all the parts in </a:t>
            </a:r>
          </a:p>
          <a:p>
            <a:r>
              <a:rPr lang="en-GB" sz="2800" dirty="0"/>
              <a:t>Order free Christingle at home bags</a:t>
            </a:r>
          </a:p>
          <a:p>
            <a:r>
              <a:rPr lang="en-GB" sz="2800" dirty="0"/>
              <a:t>Lots of resources for ideas on </a:t>
            </a:r>
            <a:r>
              <a:rPr lang="en-GB" sz="2800" dirty="0">
                <a:hlinkClick r:id="rId3"/>
              </a:rPr>
              <a:t>www.childrenssociety.org.uk</a:t>
            </a:r>
            <a:endParaRPr lang="en-GB" sz="2800" dirty="0"/>
          </a:p>
          <a:p>
            <a:endParaRPr lang="en-GB" sz="2800" dirty="0"/>
          </a:p>
          <a:p>
            <a:endParaRPr lang="en-GB" sz="2800" dirty="0"/>
          </a:p>
        </p:txBody>
      </p:sp>
    </p:spTree>
    <p:extLst>
      <p:ext uri="{BB962C8B-B14F-4D97-AF65-F5344CB8AC3E}">
        <p14:creationId xmlns:p14="http://schemas.microsoft.com/office/powerpoint/2010/main" val="364604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A15C-7F8E-474D-9B31-74B79452E25A}"/>
              </a:ext>
            </a:extLst>
          </p:cNvPr>
          <p:cNvSpPr>
            <a:spLocks noGrp="1"/>
          </p:cNvSpPr>
          <p:nvPr>
            <p:ph type="title"/>
          </p:nvPr>
        </p:nvSpPr>
        <p:spPr/>
        <p:txBody>
          <a:bodyPr/>
          <a:lstStyle/>
          <a:p>
            <a:r>
              <a:rPr lang="en-GB" dirty="0"/>
              <a:t>Instant Nativity – Bible Society</a:t>
            </a:r>
          </a:p>
        </p:txBody>
      </p:sp>
      <p:sp>
        <p:nvSpPr>
          <p:cNvPr id="4" name="TextBox 3">
            <a:extLst>
              <a:ext uri="{FF2B5EF4-FFF2-40B4-BE49-F238E27FC236}">
                <a16:creationId xmlns:a16="http://schemas.microsoft.com/office/drawing/2014/main" id="{BA6069D5-33DD-48B3-BA7B-15471296613C}"/>
              </a:ext>
            </a:extLst>
          </p:cNvPr>
          <p:cNvSpPr txBox="1"/>
          <p:nvPr/>
        </p:nvSpPr>
        <p:spPr>
          <a:xfrm>
            <a:off x="940905" y="1965960"/>
            <a:ext cx="10747514" cy="4401205"/>
          </a:xfrm>
          <a:prstGeom prst="rect">
            <a:avLst/>
          </a:prstGeom>
          <a:noFill/>
        </p:spPr>
        <p:txBody>
          <a:bodyPr wrap="square" rtlCol="0">
            <a:spAutoFit/>
          </a:bodyPr>
          <a:lstStyle/>
          <a:p>
            <a:pPr algn="ctr"/>
            <a:r>
              <a:rPr lang="en-GB" sz="2800" b="0" i="0" u="none" strike="noStrike" dirty="0">
                <a:solidFill>
                  <a:srgbClr val="929394"/>
                </a:solidFill>
                <a:effectLst/>
                <a:latin typeface="&amp;quot"/>
              </a:rPr>
              <a:t>Looking for a fun and interactive, rehearsal-free Christmas nativity play to perform in your church? Look no further!</a:t>
            </a:r>
          </a:p>
          <a:p>
            <a:pPr algn="l"/>
            <a:r>
              <a:rPr lang="en-GB" sz="2800" b="0" i="0" u="none" strike="noStrike" dirty="0">
                <a:solidFill>
                  <a:srgbClr val="58595B"/>
                </a:solidFill>
                <a:effectLst/>
                <a:latin typeface="&amp;quot"/>
              </a:rPr>
              <a:t>Adapted by Bob Hartman from the children’s booklet, this energetic nativity script will be enjoyed by all ages at a Christmas service. Download the PowerPoint that follows along with the script for background images. </a:t>
            </a:r>
          </a:p>
          <a:p>
            <a:pPr algn="l"/>
            <a:r>
              <a:rPr lang="en-GB" sz="2800" b="0" i="0" u="none" strike="noStrike" dirty="0">
                <a:solidFill>
                  <a:srgbClr val="58595B"/>
                </a:solidFill>
                <a:effectLst/>
                <a:latin typeface="&amp;quot"/>
              </a:rPr>
              <a:t>We’ve also created an online-friendly version, so even if you can’t be together in person at church people can still dress up in costumes as nativity characters and perform the script together online.</a:t>
            </a:r>
          </a:p>
          <a:p>
            <a:endParaRPr lang="en-GB" sz="2800" dirty="0"/>
          </a:p>
        </p:txBody>
      </p:sp>
    </p:spTree>
    <p:extLst>
      <p:ext uri="{BB962C8B-B14F-4D97-AF65-F5344CB8AC3E}">
        <p14:creationId xmlns:p14="http://schemas.microsoft.com/office/powerpoint/2010/main" val="62183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3113-B45C-4012-AE8B-D1C1577DD5B2}"/>
              </a:ext>
            </a:extLst>
          </p:cNvPr>
          <p:cNvSpPr>
            <a:spLocks noGrp="1"/>
          </p:cNvSpPr>
          <p:nvPr>
            <p:ph type="title"/>
          </p:nvPr>
        </p:nvSpPr>
        <p:spPr/>
        <p:txBody>
          <a:bodyPr/>
          <a:lstStyle/>
          <a:p>
            <a:r>
              <a:rPr lang="en-GB" dirty="0"/>
              <a:t>Bible Society Books</a:t>
            </a:r>
          </a:p>
        </p:txBody>
      </p:sp>
      <p:pic>
        <p:nvPicPr>
          <p:cNvPr id="5" name="Picture 4" descr="Text&#10;&#10;Description automatically generated">
            <a:extLst>
              <a:ext uri="{FF2B5EF4-FFF2-40B4-BE49-F238E27FC236}">
                <a16:creationId xmlns:a16="http://schemas.microsoft.com/office/drawing/2014/main" id="{23D15769-9BE0-4130-947E-9DEDA944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1965960"/>
            <a:ext cx="5504561" cy="3878677"/>
          </a:xfrm>
          <a:prstGeom prst="rect">
            <a:avLst/>
          </a:prstGeom>
        </p:spPr>
      </p:pic>
      <p:sp>
        <p:nvSpPr>
          <p:cNvPr id="6" name="TextBox 5">
            <a:extLst>
              <a:ext uri="{FF2B5EF4-FFF2-40B4-BE49-F238E27FC236}">
                <a16:creationId xmlns:a16="http://schemas.microsoft.com/office/drawing/2014/main" id="{7DF02851-6A6A-49A2-B80D-EA9CBAB921D2}"/>
              </a:ext>
            </a:extLst>
          </p:cNvPr>
          <p:cNvSpPr txBox="1"/>
          <p:nvPr/>
        </p:nvSpPr>
        <p:spPr>
          <a:xfrm>
            <a:off x="7543800" y="1400175"/>
            <a:ext cx="3757613" cy="3970318"/>
          </a:xfrm>
          <a:prstGeom prst="rect">
            <a:avLst/>
          </a:prstGeom>
          <a:noFill/>
        </p:spPr>
        <p:txBody>
          <a:bodyPr wrap="square" rtlCol="0">
            <a:spAutoFit/>
          </a:bodyPr>
          <a:lstStyle/>
          <a:p>
            <a:r>
              <a:rPr lang="en-GB" b="0" i="0" u="none" strike="noStrike" dirty="0">
                <a:solidFill>
                  <a:srgbClr val="58595B"/>
                </a:solidFill>
                <a:effectLst/>
                <a:latin typeface="myriad-pro"/>
              </a:rPr>
              <a:t>Our new Christmas children’s booklet </a:t>
            </a:r>
            <a:r>
              <a:rPr lang="en-GB" b="0" i="1" u="none" strike="noStrike" dirty="0">
                <a:solidFill>
                  <a:srgbClr val="58595B"/>
                </a:solidFill>
                <a:effectLst/>
                <a:latin typeface="&amp;quot"/>
              </a:rPr>
              <a:t>It Begins in Bethlehem – A Nativity Rhyme for Christmastime </a:t>
            </a:r>
            <a:r>
              <a:rPr lang="en-GB" b="0" i="0" u="none" strike="noStrike" dirty="0">
                <a:solidFill>
                  <a:srgbClr val="58595B"/>
                </a:solidFill>
                <a:effectLst/>
                <a:latin typeface="myriad-pro"/>
              </a:rPr>
              <a:t>gives us a fresh perspective on the nativity with glorious rhymes from Bob Hartman and lively illustrations by Mark Beech. Discover God’s Christmas present to you! Brilliant to share the message of Christmas with children in your family, church and community.</a:t>
            </a:r>
          </a:p>
          <a:p>
            <a:endParaRPr lang="en-GB" dirty="0">
              <a:solidFill>
                <a:srgbClr val="58595B"/>
              </a:solidFill>
              <a:latin typeface="myriad-pro"/>
            </a:endParaRPr>
          </a:p>
          <a:p>
            <a:r>
              <a:rPr lang="en-GB" dirty="0">
                <a:hlinkClick r:id="rId3"/>
              </a:rPr>
              <a:t>https://youtu.be/D06k9vulAVQ</a:t>
            </a:r>
            <a:endParaRPr lang="en-GB" dirty="0">
              <a:solidFill>
                <a:srgbClr val="58595B"/>
              </a:solidFill>
              <a:latin typeface="myriad-pro"/>
            </a:endParaRPr>
          </a:p>
          <a:p>
            <a:endParaRPr lang="en-GB" dirty="0"/>
          </a:p>
        </p:txBody>
      </p:sp>
    </p:spTree>
    <p:extLst>
      <p:ext uri="{BB962C8B-B14F-4D97-AF65-F5344CB8AC3E}">
        <p14:creationId xmlns:p14="http://schemas.microsoft.com/office/powerpoint/2010/main" val="425393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A15C-7F8E-474D-9B31-74B79452E25A}"/>
              </a:ext>
            </a:extLst>
          </p:cNvPr>
          <p:cNvSpPr>
            <a:spLocks noGrp="1"/>
          </p:cNvSpPr>
          <p:nvPr>
            <p:ph type="title"/>
          </p:nvPr>
        </p:nvSpPr>
        <p:spPr>
          <a:xfrm>
            <a:off x="597089" y="473122"/>
            <a:ext cx="4957550" cy="1356360"/>
          </a:xfrm>
        </p:spPr>
        <p:txBody>
          <a:bodyPr/>
          <a:lstStyle/>
          <a:p>
            <a:r>
              <a:rPr lang="en-GB" dirty="0"/>
              <a:t>Chocolate Nativity</a:t>
            </a:r>
          </a:p>
        </p:txBody>
      </p:sp>
      <p:sp>
        <p:nvSpPr>
          <p:cNvPr id="4" name="TextBox 3">
            <a:extLst>
              <a:ext uri="{FF2B5EF4-FFF2-40B4-BE49-F238E27FC236}">
                <a16:creationId xmlns:a16="http://schemas.microsoft.com/office/drawing/2014/main" id="{BA6069D5-33DD-48B3-BA7B-15471296613C}"/>
              </a:ext>
            </a:extLst>
          </p:cNvPr>
          <p:cNvSpPr txBox="1"/>
          <p:nvPr/>
        </p:nvSpPr>
        <p:spPr>
          <a:xfrm>
            <a:off x="499446" y="1734630"/>
            <a:ext cx="9403536" cy="5293757"/>
          </a:xfrm>
          <a:prstGeom prst="rect">
            <a:avLst/>
          </a:prstGeom>
          <a:noFill/>
        </p:spPr>
        <p:txBody>
          <a:bodyPr wrap="none" rtlCol="0">
            <a:spAutoFit/>
          </a:bodyPr>
          <a:lstStyle/>
          <a:p>
            <a:pPr algn="l" fontAlgn="base"/>
            <a:r>
              <a:rPr lang="en-GB" sz="1000" b="0" i="0" u="none" strike="noStrike" dirty="0">
                <a:solidFill>
                  <a:srgbClr val="000000"/>
                </a:solidFill>
                <a:effectLst/>
                <a:latin typeface="&amp;quot"/>
              </a:rPr>
              <a:t>This is a script for a Chocolate Nativity – to add a fun element to it you can hand out the bars of chocolate as you go along.</a:t>
            </a:r>
          </a:p>
          <a:p>
            <a:pPr algn="l" fontAlgn="base"/>
            <a:r>
              <a:rPr lang="en-GB" sz="1000" b="0" i="0" u="none" strike="noStrike" dirty="0">
                <a:solidFill>
                  <a:srgbClr val="000000"/>
                </a:solidFill>
                <a:effectLst/>
                <a:latin typeface="&amp;quot"/>
              </a:rPr>
              <a:t>A long time ago, God made the </a:t>
            </a:r>
            <a:r>
              <a:rPr lang="en-GB" sz="1000" b="1" i="0" u="none" strike="noStrike" dirty="0">
                <a:solidFill>
                  <a:srgbClr val="000000"/>
                </a:solidFill>
                <a:effectLst/>
                <a:latin typeface="&amp;quot"/>
              </a:rPr>
              <a:t>Galaxy</a:t>
            </a:r>
            <a:r>
              <a:rPr lang="en-GB" sz="1000" b="0" i="0" u="none" strike="noStrike" dirty="0">
                <a:solidFill>
                  <a:srgbClr val="000000"/>
                </a:solidFill>
                <a:effectLst/>
                <a:latin typeface="&amp;quot"/>
              </a:rPr>
              <a:t> – </a:t>
            </a:r>
            <a:r>
              <a:rPr lang="en-GB" sz="1000" b="0" i="0" u="none" strike="noStrike" dirty="0" err="1">
                <a:solidFill>
                  <a:srgbClr val="000000"/>
                </a:solidFill>
                <a:effectLst/>
                <a:latin typeface="&amp;quot"/>
              </a:rPr>
              <a:t>Beautiful,rich</a:t>
            </a:r>
            <a:r>
              <a:rPr lang="en-GB" sz="1000" b="0" i="0" u="none" strike="noStrike" dirty="0">
                <a:solidFill>
                  <a:srgbClr val="000000"/>
                </a:solidFill>
                <a:effectLst/>
                <a:latin typeface="&amp;quot"/>
              </a:rPr>
              <a:t>, wonderful</a:t>
            </a:r>
          </a:p>
          <a:p>
            <a:pPr algn="l" fontAlgn="base"/>
            <a:r>
              <a:rPr lang="en-GB" sz="1000" b="0" i="0" u="none" strike="noStrike" dirty="0">
                <a:solidFill>
                  <a:srgbClr val="000000"/>
                </a:solidFill>
                <a:effectLst/>
                <a:latin typeface="&amp;quot"/>
              </a:rPr>
              <a:t>And he filled it with people, people he loved, people like you and me, people who were all special to him. And he gave these people everything.</a:t>
            </a:r>
          </a:p>
          <a:p>
            <a:pPr algn="l" fontAlgn="base"/>
            <a:r>
              <a:rPr lang="en-GB" sz="1000" b="0" i="0" u="none" strike="noStrike" dirty="0">
                <a:solidFill>
                  <a:srgbClr val="000000"/>
                </a:solidFill>
                <a:effectLst/>
                <a:latin typeface="&amp;quot"/>
              </a:rPr>
              <a:t>Everything except one tree, one </a:t>
            </a:r>
            <a:r>
              <a:rPr lang="en-GB" sz="1000" b="1" i="0" u="none" strike="noStrike" dirty="0">
                <a:solidFill>
                  <a:srgbClr val="000000"/>
                </a:solidFill>
                <a:effectLst/>
                <a:latin typeface="&amp;quot"/>
              </a:rPr>
              <a:t>Fruit Past-all</a:t>
            </a:r>
            <a:r>
              <a:rPr lang="en-GB" sz="1000" b="0" i="0" u="none" strike="noStrike" dirty="0">
                <a:solidFill>
                  <a:srgbClr val="000000"/>
                </a:solidFill>
                <a:effectLst/>
                <a:latin typeface="&amp;quot"/>
              </a:rPr>
              <a:t> others which they were told not to eat.</a:t>
            </a:r>
          </a:p>
          <a:p>
            <a:pPr algn="l" fontAlgn="base"/>
            <a:r>
              <a:rPr lang="en-GB" sz="1000" b="0" i="0" u="none" strike="noStrike" dirty="0">
                <a:solidFill>
                  <a:srgbClr val="000000"/>
                </a:solidFill>
                <a:effectLst/>
                <a:latin typeface="&amp;quot"/>
              </a:rPr>
              <a:t>But the people wanted to do things their own way. They decided to </a:t>
            </a:r>
            <a:r>
              <a:rPr lang="en-GB" sz="1000" b="1" i="0" u="none" strike="noStrike" dirty="0">
                <a:solidFill>
                  <a:srgbClr val="000000"/>
                </a:solidFill>
                <a:effectLst/>
                <a:latin typeface="&amp;quot"/>
              </a:rPr>
              <a:t>Breakaway</a:t>
            </a:r>
            <a:r>
              <a:rPr lang="en-GB" sz="1000" b="0" i="0" u="none" strike="noStrike" dirty="0">
                <a:solidFill>
                  <a:srgbClr val="000000"/>
                </a:solidFill>
                <a:effectLst/>
                <a:latin typeface="&amp;quot"/>
              </a:rPr>
              <a:t> from God. Trouble is, everything started to go wrong! Things got really </a:t>
            </a:r>
            <a:r>
              <a:rPr lang="en-GB" sz="1000" b="0" i="0" u="none" strike="noStrike" dirty="0" err="1">
                <a:solidFill>
                  <a:srgbClr val="000000"/>
                </a:solidFill>
                <a:effectLst/>
                <a:latin typeface="&amp;quot"/>
              </a:rPr>
              <a:t>really</a:t>
            </a:r>
            <a:r>
              <a:rPr lang="en-GB" sz="1000" b="0" i="0" u="none" strike="noStrike" dirty="0">
                <a:solidFill>
                  <a:srgbClr val="000000"/>
                </a:solidFill>
                <a:effectLst/>
                <a:latin typeface="&amp;quot"/>
              </a:rPr>
              <a:t> </a:t>
            </a:r>
            <a:r>
              <a:rPr lang="en-GB" sz="1000" b="1" i="0" u="none" strike="noStrike" dirty="0">
                <a:solidFill>
                  <a:srgbClr val="000000"/>
                </a:solidFill>
                <a:effectLst/>
                <a:latin typeface="&amp;quot"/>
              </a:rPr>
              <a:t>Rocky</a:t>
            </a:r>
            <a:r>
              <a:rPr lang="en-GB" sz="1000" b="0" i="0" u="none" strike="noStrike" dirty="0">
                <a:solidFill>
                  <a:srgbClr val="000000"/>
                </a:solidFill>
                <a:effectLst/>
                <a:latin typeface="&amp;quot"/>
              </a:rPr>
              <a:t>.</a:t>
            </a:r>
          </a:p>
          <a:p>
            <a:pPr algn="l" fontAlgn="base"/>
            <a:r>
              <a:rPr lang="en-GB" sz="1000" b="0" i="0" u="none" strike="noStrike" dirty="0">
                <a:solidFill>
                  <a:srgbClr val="000000"/>
                </a:solidFill>
                <a:effectLst/>
                <a:latin typeface="&amp;quot"/>
              </a:rPr>
              <a:t>Suffering, pain, loneliness, bullying, violence, death – because we’d chosen our way instead of God’s way.</a:t>
            </a:r>
          </a:p>
          <a:p>
            <a:pPr algn="l" fontAlgn="base"/>
            <a:r>
              <a:rPr lang="en-GB" sz="1000" b="0" i="0" u="none" strike="noStrike" dirty="0">
                <a:solidFill>
                  <a:srgbClr val="000000"/>
                </a:solidFill>
                <a:effectLst/>
                <a:latin typeface="&amp;quot"/>
              </a:rPr>
              <a:t>Everything got really </a:t>
            </a:r>
            <a:r>
              <a:rPr lang="en-GB" sz="1000" b="1" i="0" u="none" strike="noStrike" dirty="0">
                <a:solidFill>
                  <a:srgbClr val="000000"/>
                </a:solidFill>
                <a:effectLst/>
                <a:latin typeface="&amp;quot"/>
              </a:rPr>
              <a:t>Haribo</a:t>
            </a:r>
            <a:r>
              <a:rPr lang="en-GB" sz="1000" b="0" i="0" u="none" strike="noStrike" dirty="0">
                <a:solidFill>
                  <a:srgbClr val="000000"/>
                </a:solidFill>
                <a:effectLst/>
                <a:latin typeface="&amp;quot"/>
              </a:rPr>
              <a:t> (horrible)</a:t>
            </a:r>
          </a:p>
          <a:p>
            <a:pPr algn="l" fontAlgn="base"/>
            <a:r>
              <a:rPr lang="en-GB" sz="1000" b="0" i="0" u="none" strike="noStrike" dirty="0">
                <a:solidFill>
                  <a:srgbClr val="000000"/>
                </a:solidFill>
                <a:effectLst/>
                <a:latin typeface="&amp;quot"/>
              </a:rPr>
              <a:t>So to give them a </a:t>
            </a:r>
            <a:r>
              <a:rPr lang="en-GB" sz="1000" b="1" i="0" u="none" strike="noStrike" dirty="0">
                <a:solidFill>
                  <a:srgbClr val="000000"/>
                </a:solidFill>
                <a:effectLst/>
                <a:latin typeface="&amp;quot"/>
              </a:rPr>
              <a:t>Boost</a:t>
            </a:r>
            <a:r>
              <a:rPr lang="en-GB" sz="1000" b="0" i="0" u="none" strike="noStrike" dirty="0">
                <a:solidFill>
                  <a:srgbClr val="000000"/>
                </a:solidFill>
                <a:effectLst/>
                <a:latin typeface="&amp;quot"/>
              </a:rPr>
              <a:t> God promised that things would change.</a:t>
            </a:r>
            <a:br>
              <a:rPr lang="en-GB" sz="1000" b="0" i="0" u="none" strike="noStrike" dirty="0">
                <a:solidFill>
                  <a:srgbClr val="000000"/>
                </a:solidFill>
                <a:effectLst/>
                <a:latin typeface="&amp;quot"/>
              </a:rPr>
            </a:br>
            <a:r>
              <a:rPr lang="en-GB" sz="1000" b="0" i="0" u="none" strike="noStrike" dirty="0">
                <a:solidFill>
                  <a:srgbClr val="000000"/>
                </a:solidFill>
                <a:effectLst/>
                <a:latin typeface="&amp;quot"/>
              </a:rPr>
              <a:t>One day a special person would come and put things right</a:t>
            </a:r>
          </a:p>
          <a:p>
            <a:pPr algn="l" fontAlgn="base"/>
            <a:r>
              <a:rPr lang="en-GB" sz="1000" b="0" i="0" u="none" strike="noStrike" dirty="0">
                <a:solidFill>
                  <a:srgbClr val="000000"/>
                </a:solidFill>
                <a:effectLst/>
                <a:latin typeface="Open Sans"/>
              </a:rPr>
              <a:t>Many years later, a young woman was FRIGHTENED OUT OF HER WITS when an angel suddenly turned up. The Angel wondered if he might ease her fear. </a:t>
            </a:r>
          </a:p>
          <a:p>
            <a:pPr algn="l" fontAlgn="base"/>
            <a:r>
              <a:rPr lang="en-GB" sz="1000" b="0" i="0" u="none" strike="noStrike" dirty="0">
                <a:solidFill>
                  <a:srgbClr val="000000"/>
                </a:solidFill>
                <a:effectLst/>
                <a:latin typeface="Open Sans"/>
              </a:rPr>
              <a:t>Don’t be scared he said, You’re going to have a son, the Son of God, call him Jesus</a:t>
            </a:r>
            <a:endParaRPr lang="en-GB" sz="1000" b="0" i="0" u="none" strike="noStrike" dirty="0">
              <a:solidFill>
                <a:srgbClr val="000000"/>
              </a:solidFill>
              <a:effectLst/>
              <a:latin typeface="&amp;quot"/>
            </a:endParaRPr>
          </a:p>
          <a:p>
            <a:pPr algn="l" fontAlgn="base"/>
            <a:r>
              <a:rPr lang="en-GB" sz="1000" b="0" i="0" u="none" strike="noStrike" dirty="0">
                <a:solidFill>
                  <a:srgbClr val="000000"/>
                </a:solidFill>
                <a:effectLst/>
                <a:latin typeface="&amp;quot"/>
              </a:rPr>
              <a:t>A name that means he’ll save people, he’ll make them friends with God again.</a:t>
            </a:r>
          </a:p>
          <a:p>
            <a:pPr algn="l" fontAlgn="base"/>
            <a:r>
              <a:rPr lang="en-GB" sz="1000" b="0" i="0" u="none" strike="noStrike" dirty="0">
                <a:solidFill>
                  <a:srgbClr val="000000"/>
                </a:solidFill>
                <a:effectLst/>
                <a:latin typeface="&amp;quot"/>
              </a:rPr>
              <a:t>And though Joseph was a bit confused, he was a good </a:t>
            </a:r>
            <a:r>
              <a:rPr lang="en-GB" sz="1000" b="0" i="0" u="none" strike="noStrike" dirty="0" err="1">
                <a:solidFill>
                  <a:srgbClr val="000000"/>
                </a:solidFill>
                <a:effectLst/>
                <a:latin typeface="&amp;quot"/>
              </a:rPr>
              <a:t>egg,you</a:t>
            </a:r>
            <a:r>
              <a:rPr lang="en-GB" sz="1000" b="0" i="0" u="none" strike="noStrike" dirty="0">
                <a:solidFill>
                  <a:srgbClr val="000000"/>
                </a:solidFill>
                <a:effectLst/>
                <a:latin typeface="&amp;quot"/>
              </a:rPr>
              <a:t> couldn’t hope to meet </a:t>
            </a:r>
            <a:r>
              <a:rPr lang="en-GB" sz="1000" b="0" i="0" u="none" strike="noStrike" dirty="0" err="1">
                <a:solidFill>
                  <a:srgbClr val="000000"/>
                </a:solidFill>
                <a:effectLst/>
                <a:latin typeface="&amp;quot"/>
              </a:rPr>
              <a:t>a</a:t>
            </a:r>
            <a:r>
              <a:rPr lang="en-GB" sz="1000" b="1" i="0" u="none" strike="noStrike" dirty="0" err="1">
                <a:solidFill>
                  <a:srgbClr val="000000"/>
                </a:solidFill>
                <a:effectLst/>
                <a:latin typeface="&amp;quot"/>
              </a:rPr>
              <a:t>Kinder</a:t>
            </a:r>
            <a:r>
              <a:rPr lang="en-GB" sz="1000" b="0" i="0" u="none" strike="noStrike" dirty="0">
                <a:solidFill>
                  <a:srgbClr val="000000"/>
                </a:solidFill>
                <a:effectLst/>
                <a:latin typeface="&amp;quot"/>
              </a:rPr>
              <a:t> </a:t>
            </a:r>
            <a:r>
              <a:rPr lang="en-GB" sz="1000" b="0" i="0" u="none" strike="noStrike" dirty="0" err="1">
                <a:solidFill>
                  <a:srgbClr val="000000"/>
                </a:solidFill>
                <a:effectLst/>
                <a:latin typeface="&amp;quot"/>
              </a:rPr>
              <a:t>man,so</a:t>
            </a:r>
            <a:r>
              <a:rPr lang="en-GB" sz="1000" b="0" i="0" u="none" strike="noStrike" dirty="0">
                <a:solidFill>
                  <a:srgbClr val="000000"/>
                </a:solidFill>
                <a:effectLst/>
                <a:latin typeface="&amp;quot"/>
              </a:rPr>
              <a:t> he decided to look after Mary, and God’s baby.</a:t>
            </a:r>
          </a:p>
          <a:p>
            <a:pPr algn="l" fontAlgn="base"/>
            <a:r>
              <a:rPr lang="en-GB" sz="1000" b="0" i="0" u="none" strike="noStrike" dirty="0">
                <a:solidFill>
                  <a:srgbClr val="000000"/>
                </a:solidFill>
                <a:effectLst/>
                <a:latin typeface="&amp;quot"/>
              </a:rPr>
              <a:t>So as the story goes Mary and Joseph </a:t>
            </a:r>
            <a:r>
              <a:rPr lang="en-GB" sz="1000" b="0" i="0" u="none" strike="noStrike" dirty="0" err="1">
                <a:solidFill>
                  <a:srgbClr val="000000"/>
                </a:solidFill>
                <a:effectLst/>
                <a:latin typeface="&amp;quot"/>
              </a:rPr>
              <a:t>traveled</a:t>
            </a:r>
            <a:r>
              <a:rPr lang="en-GB" sz="1000" b="0" i="0" u="none" strike="noStrike" dirty="0">
                <a:solidFill>
                  <a:srgbClr val="000000"/>
                </a:solidFill>
                <a:effectLst/>
                <a:latin typeface="&amp;quot"/>
              </a:rPr>
              <a:t> to Bethlehem. The journey was </a:t>
            </a:r>
            <a:r>
              <a:rPr lang="en-GB" sz="1000" b="0" i="0" u="none" strike="noStrike" dirty="0" err="1">
                <a:solidFill>
                  <a:srgbClr val="000000"/>
                </a:solidFill>
                <a:effectLst/>
                <a:latin typeface="&amp;quot"/>
              </a:rPr>
              <a:t>no</a:t>
            </a:r>
            <a:r>
              <a:rPr lang="en-GB" sz="1000" b="1" i="0" u="none" strike="noStrike" dirty="0" err="1">
                <a:solidFill>
                  <a:srgbClr val="000000"/>
                </a:solidFill>
                <a:effectLst/>
                <a:latin typeface="&amp;quot"/>
              </a:rPr>
              <a:t>picnic</a:t>
            </a:r>
            <a:r>
              <a:rPr lang="en-GB" sz="1000" b="1" i="0" u="none" strike="noStrike" dirty="0">
                <a:solidFill>
                  <a:srgbClr val="000000"/>
                </a:solidFill>
                <a:effectLst/>
                <a:latin typeface="&amp;quot"/>
              </a:rPr>
              <a:t> </a:t>
            </a:r>
            <a:r>
              <a:rPr lang="en-GB" sz="1000" b="0" i="0" u="none" strike="noStrike" dirty="0">
                <a:solidFill>
                  <a:srgbClr val="000000"/>
                </a:solidFill>
                <a:effectLst/>
                <a:latin typeface="&amp;quot"/>
              </a:rPr>
              <a:t>and with Mary heavily pregnant, Joseph wondered if she’d </a:t>
            </a:r>
            <a:r>
              <a:rPr lang="en-GB" sz="1000" b="1" i="0" u="none" strike="noStrike" dirty="0">
                <a:solidFill>
                  <a:srgbClr val="000000"/>
                </a:solidFill>
                <a:effectLst/>
                <a:latin typeface="&amp;quot"/>
              </a:rPr>
              <a:t>Flake</a:t>
            </a:r>
            <a:r>
              <a:rPr lang="en-GB" sz="1000" b="0" i="0" u="none" strike="noStrike" dirty="0">
                <a:solidFill>
                  <a:srgbClr val="000000"/>
                </a:solidFill>
                <a:effectLst/>
                <a:latin typeface="&amp;quot"/>
              </a:rPr>
              <a:t> out on the way. </a:t>
            </a:r>
          </a:p>
          <a:p>
            <a:pPr algn="l" fontAlgn="base"/>
            <a:r>
              <a:rPr lang="en-GB" sz="1000" b="0" i="0" u="none" strike="noStrike" dirty="0">
                <a:solidFill>
                  <a:srgbClr val="000000"/>
                </a:solidFill>
                <a:effectLst/>
                <a:latin typeface="&amp;quot"/>
              </a:rPr>
              <a:t>From Nazareth to Bethlehem – they might have even passed </a:t>
            </a:r>
            <a:r>
              <a:rPr lang="en-GB" sz="1000" b="1" i="0" u="none" strike="noStrike" dirty="0">
                <a:solidFill>
                  <a:srgbClr val="000000"/>
                </a:solidFill>
                <a:effectLst/>
                <a:latin typeface="&amp;quot"/>
              </a:rPr>
              <a:t>Jaffa </a:t>
            </a:r>
            <a:r>
              <a:rPr lang="en-GB" sz="1000" b="0" i="0" u="none" strike="noStrike" dirty="0">
                <a:solidFill>
                  <a:srgbClr val="000000"/>
                </a:solidFill>
                <a:effectLst/>
                <a:latin typeface="&amp;quot"/>
              </a:rPr>
              <a:t>on the way. They finally found a room full of animals – it might not have been a stable, </a:t>
            </a:r>
          </a:p>
          <a:p>
            <a:pPr algn="l" fontAlgn="base"/>
            <a:r>
              <a:rPr lang="en-GB" sz="1000" b="0" i="0" u="none" strike="noStrike" dirty="0">
                <a:solidFill>
                  <a:srgbClr val="000000"/>
                </a:solidFill>
                <a:effectLst/>
                <a:latin typeface="&amp;quot"/>
              </a:rPr>
              <a:t>sometimes people lived in a house with a split floor, animals on one level, people on the next, so maybe the innkeeper let them into his home. </a:t>
            </a:r>
          </a:p>
          <a:p>
            <a:pPr algn="l" fontAlgn="base"/>
            <a:r>
              <a:rPr lang="en-GB" sz="1000" b="0" i="0" u="none" strike="noStrike" dirty="0">
                <a:solidFill>
                  <a:srgbClr val="000000"/>
                </a:solidFill>
                <a:effectLst/>
                <a:latin typeface="&amp;quot"/>
              </a:rPr>
              <a:t>We don’t know what sort of animals there were, sheep, donkeys, cattle – maybe even a </a:t>
            </a:r>
            <a:r>
              <a:rPr lang="en-GB" sz="1000" b="1" i="0" u="none" strike="noStrike" dirty="0">
                <a:solidFill>
                  <a:srgbClr val="000000"/>
                </a:solidFill>
                <a:effectLst/>
                <a:latin typeface="&amp;quot"/>
              </a:rPr>
              <a:t>KitKat</a:t>
            </a:r>
            <a:r>
              <a:rPr lang="en-GB" sz="1000" b="0" i="0" u="none" strike="noStrike" dirty="0">
                <a:solidFill>
                  <a:srgbClr val="000000"/>
                </a:solidFill>
                <a:effectLst/>
                <a:latin typeface="&amp;quot"/>
              </a:rPr>
              <a:t>, but by morning there was Jesus </a:t>
            </a:r>
            <a:r>
              <a:rPr lang="en-GB" sz="1000" b="1" i="1" u="none" strike="noStrike" dirty="0">
                <a:solidFill>
                  <a:srgbClr val="000000"/>
                </a:solidFill>
                <a:effectLst/>
                <a:latin typeface="&amp;quot"/>
              </a:rPr>
              <a:t>nestl</a:t>
            </a:r>
            <a:r>
              <a:rPr lang="en-GB" sz="1000" b="0" i="1" u="none" strike="noStrike" dirty="0">
                <a:solidFill>
                  <a:srgbClr val="000000"/>
                </a:solidFill>
                <a:effectLst/>
                <a:latin typeface="&amp;quot"/>
              </a:rPr>
              <a:t>ing</a:t>
            </a:r>
            <a:r>
              <a:rPr lang="en-GB" sz="1000" b="0" i="0" u="none" strike="noStrike" dirty="0">
                <a:solidFill>
                  <a:srgbClr val="000000"/>
                </a:solidFill>
                <a:effectLst/>
                <a:latin typeface="&amp;quot"/>
              </a:rPr>
              <a:t> in his mother’s arms.</a:t>
            </a:r>
          </a:p>
          <a:p>
            <a:pPr algn="l" fontAlgn="base"/>
            <a:r>
              <a:rPr lang="en-GB" sz="1000" b="0" i="0" u="none" strike="noStrike" dirty="0">
                <a:solidFill>
                  <a:srgbClr val="000000"/>
                </a:solidFill>
                <a:effectLst/>
                <a:latin typeface="&amp;quot"/>
              </a:rPr>
              <a:t>All sorts of strange visitors started to turn up.</a:t>
            </a:r>
          </a:p>
          <a:p>
            <a:pPr algn="l" fontAlgn="base"/>
            <a:r>
              <a:rPr lang="en-GB" sz="1000" b="0" i="0" u="none" strike="noStrike" dirty="0">
                <a:solidFill>
                  <a:srgbClr val="000000"/>
                </a:solidFill>
                <a:effectLst/>
                <a:latin typeface="&amp;quot"/>
              </a:rPr>
              <a:t>First some shepherds: they’d been up on the hillside, looking up at the </a:t>
            </a:r>
            <a:r>
              <a:rPr lang="en-GB" sz="1000" b="1" i="0" u="none" strike="noStrike" dirty="0">
                <a:solidFill>
                  <a:srgbClr val="000000"/>
                </a:solidFill>
                <a:effectLst/>
                <a:latin typeface="&amp;quot"/>
              </a:rPr>
              <a:t>Milky Way</a:t>
            </a:r>
            <a:endParaRPr lang="en-GB" sz="1000" b="0" i="0" u="none" strike="noStrike" dirty="0">
              <a:solidFill>
                <a:srgbClr val="000000"/>
              </a:solidFill>
              <a:effectLst/>
              <a:latin typeface="&amp;quot"/>
            </a:endParaRPr>
          </a:p>
          <a:p>
            <a:pPr algn="l" fontAlgn="base"/>
            <a:r>
              <a:rPr lang="en-GB" sz="1000" b="0" i="0" u="none" strike="noStrike" dirty="0">
                <a:solidFill>
                  <a:srgbClr val="000000"/>
                </a:solidFill>
                <a:effectLst/>
                <a:latin typeface="&amp;quot"/>
              </a:rPr>
              <a:t>When some angels appeared in the sky and said go and see God’s promised saviour</a:t>
            </a:r>
          </a:p>
          <a:p>
            <a:pPr algn="l" fontAlgn="base"/>
            <a:r>
              <a:rPr lang="en-GB" sz="1000" b="0" i="0" u="none" strike="noStrike" dirty="0">
                <a:solidFill>
                  <a:srgbClr val="000000"/>
                </a:solidFill>
                <a:effectLst/>
                <a:latin typeface="&amp;quot"/>
              </a:rPr>
              <a:t>Tell everyone, don’t </a:t>
            </a:r>
            <a:r>
              <a:rPr lang="en-GB" sz="1000" b="1" i="0" u="none" strike="noStrike" dirty="0">
                <a:solidFill>
                  <a:srgbClr val="000000"/>
                </a:solidFill>
                <a:effectLst/>
                <a:latin typeface="&amp;quot"/>
              </a:rPr>
              <a:t>Wispa</a:t>
            </a:r>
            <a:r>
              <a:rPr lang="en-GB" sz="1000" b="0" i="0" u="none" strike="noStrike" dirty="0">
                <a:solidFill>
                  <a:srgbClr val="000000"/>
                </a:solidFill>
                <a:effectLst/>
                <a:latin typeface="&amp;quot"/>
              </a:rPr>
              <a:t>, shout it out, God is here.</a:t>
            </a:r>
          </a:p>
          <a:p>
            <a:pPr algn="l" fontAlgn="base"/>
            <a:r>
              <a:rPr lang="en-GB" sz="1000" b="0" i="0" u="none" strike="noStrike" dirty="0">
                <a:solidFill>
                  <a:srgbClr val="000000"/>
                </a:solidFill>
                <a:effectLst/>
                <a:latin typeface="&amp;quot"/>
              </a:rPr>
              <a:t>So straight as an </a:t>
            </a:r>
            <a:r>
              <a:rPr lang="en-GB" sz="1000" b="1" i="0" u="none" strike="noStrike" dirty="0">
                <a:solidFill>
                  <a:srgbClr val="000000"/>
                </a:solidFill>
                <a:effectLst/>
                <a:latin typeface="&amp;quot"/>
              </a:rPr>
              <a:t>Aero</a:t>
            </a:r>
            <a:r>
              <a:rPr lang="en-GB" sz="1000" b="0" i="0" u="none" strike="noStrike" dirty="0">
                <a:solidFill>
                  <a:srgbClr val="000000"/>
                </a:solidFill>
                <a:effectLst/>
                <a:latin typeface="&amp;quot"/>
              </a:rPr>
              <a:t> they headed for Bethlehem to find Jesus.</a:t>
            </a:r>
          </a:p>
          <a:p>
            <a:pPr algn="l" fontAlgn="base"/>
            <a:r>
              <a:rPr lang="en-GB" sz="1000" b="0" i="0" u="none" strike="noStrike" dirty="0">
                <a:solidFill>
                  <a:srgbClr val="000000"/>
                </a:solidFill>
                <a:effectLst/>
                <a:latin typeface="&amp;quot"/>
              </a:rPr>
              <a:t>Further away, some wise men were looking up at the planets in the sky: Saturn, </a:t>
            </a:r>
            <a:r>
              <a:rPr lang="en-GB" sz="1000" b="0" i="0" u="none" strike="noStrike" dirty="0" err="1">
                <a:solidFill>
                  <a:srgbClr val="000000"/>
                </a:solidFill>
                <a:effectLst/>
                <a:latin typeface="&amp;quot"/>
              </a:rPr>
              <a:t>Jupiter,</a:t>
            </a:r>
            <a:r>
              <a:rPr lang="en-GB" sz="1000" b="1" i="0" u="none" strike="noStrike" dirty="0" err="1">
                <a:solidFill>
                  <a:srgbClr val="000000"/>
                </a:solidFill>
                <a:effectLst/>
                <a:latin typeface="&amp;quot"/>
              </a:rPr>
              <a:t>Mars</a:t>
            </a:r>
            <a:r>
              <a:rPr lang="en-GB" sz="1000" b="0" i="0" u="none" strike="noStrike" dirty="0">
                <a:solidFill>
                  <a:srgbClr val="000000"/>
                </a:solidFill>
                <a:effectLst/>
                <a:latin typeface="&amp;quot"/>
              </a:rPr>
              <a:t>, when they saw something amazing. They saw the most amazing </a:t>
            </a:r>
            <a:r>
              <a:rPr lang="en-GB" sz="1000" b="1" i="0" u="none" strike="noStrike" dirty="0">
                <a:solidFill>
                  <a:srgbClr val="000000"/>
                </a:solidFill>
                <a:effectLst/>
                <a:latin typeface="&amp;quot"/>
              </a:rPr>
              <a:t>Star-bar</a:t>
            </a:r>
            <a:r>
              <a:rPr lang="en-GB" sz="1000" b="0" i="0" u="none" strike="noStrike" dirty="0">
                <a:solidFill>
                  <a:srgbClr val="000000"/>
                </a:solidFill>
                <a:effectLst/>
                <a:latin typeface="&amp;quot"/>
              </a:rPr>
              <a:t> all others!</a:t>
            </a:r>
          </a:p>
          <a:p>
            <a:pPr algn="l" fontAlgn="base"/>
            <a:r>
              <a:rPr lang="en-GB" sz="1000" b="0" i="0" u="none" strike="noStrike" dirty="0">
                <a:solidFill>
                  <a:srgbClr val="000000"/>
                </a:solidFill>
                <a:effectLst/>
                <a:latin typeface="&amp;quot"/>
              </a:rPr>
              <a:t>So the kings packed up their </a:t>
            </a:r>
            <a:r>
              <a:rPr lang="en-GB" sz="1000" b="1" i="0" u="none" strike="noStrike" dirty="0">
                <a:solidFill>
                  <a:srgbClr val="000000"/>
                </a:solidFill>
                <a:effectLst/>
                <a:latin typeface="&amp;quot"/>
              </a:rPr>
              <a:t>bounty</a:t>
            </a:r>
            <a:r>
              <a:rPr lang="en-GB" sz="1000" b="0" i="0" u="none" strike="noStrike" dirty="0">
                <a:solidFill>
                  <a:srgbClr val="000000"/>
                </a:solidFill>
                <a:effectLst/>
                <a:latin typeface="&amp;quot"/>
              </a:rPr>
              <a:t> – presents for the new king</a:t>
            </a:r>
          </a:p>
          <a:p>
            <a:pPr algn="l" fontAlgn="base"/>
            <a:r>
              <a:rPr lang="en-GB" sz="1000" b="0" i="0" u="none" strike="noStrike" dirty="0">
                <a:solidFill>
                  <a:srgbClr val="000000"/>
                </a:solidFill>
                <a:effectLst/>
                <a:latin typeface="&amp;quot"/>
              </a:rPr>
              <a:t>And came to see Jesus. They didn’t find him at king </a:t>
            </a:r>
            <a:r>
              <a:rPr lang="en-GB" sz="1000" b="0" i="0" u="none" strike="noStrike" dirty="0" err="1">
                <a:solidFill>
                  <a:srgbClr val="000000"/>
                </a:solidFill>
                <a:effectLst/>
                <a:latin typeface="&amp;quot"/>
              </a:rPr>
              <a:t>Herods</a:t>
            </a:r>
            <a:r>
              <a:rPr lang="en-GB" sz="1000" b="0" i="0" u="none" strike="noStrike" dirty="0">
                <a:solidFill>
                  <a:srgbClr val="000000"/>
                </a:solidFill>
                <a:effectLst/>
                <a:latin typeface="&amp;quot"/>
              </a:rPr>
              <a:t> palace,</a:t>
            </a:r>
          </a:p>
          <a:p>
            <a:pPr algn="l" fontAlgn="base"/>
            <a:r>
              <a:rPr lang="en-GB" sz="1000" b="0" i="0" u="none" strike="noStrike" dirty="0">
                <a:solidFill>
                  <a:srgbClr val="000000"/>
                </a:solidFill>
                <a:effectLst/>
                <a:latin typeface="&amp;quot"/>
              </a:rPr>
              <a:t>But those wise men were </a:t>
            </a:r>
            <a:r>
              <a:rPr lang="en-GB" sz="1000" b="1" i="0" u="none" strike="noStrike" dirty="0" err="1">
                <a:solidFill>
                  <a:srgbClr val="000000"/>
                </a:solidFill>
                <a:effectLst/>
                <a:latin typeface="&amp;quot"/>
              </a:rPr>
              <a:t>Smarties</a:t>
            </a:r>
            <a:r>
              <a:rPr lang="en-GB" sz="1000" b="0" i="0" u="none" strike="noStrike" dirty="0" err="1">
                <a:solidFill>
                  <a:srgbClr val="000000"/>
                </a:solidFill>
                <a:effectLst/>
                <a:latin typeface="&amp;quot"/>
              </a:rPr>
              <a:t>,they</a:t>
            </a:r>
            <a:r>
              <a:rPr lang="en-GB" sz="1000" b="0" i="0" u="none" strike="noStrike" dirty="0">
                <a:solidFill>
                  <a:srgbClr val="000000"/>
                </a:solidFill>
                <a:effectLst/>
                <a:latin typeface="&amp;quot"/>
              </a:rPr>
              <a:t> didn’t give up</a:t>
            </a:r>
          </a:p>
          <a:p>
            <a:pPr algn="l" fontAlgn="base"/>
            <a:r>
              <a:rPr lang="en-GB" sz="1000" b="0" i="0" u="none" strike="noStrike" dirty="0">
                <a:solidFill>
                  <a:srgbClr val="000000"/>
                </a:solidFill>
                <a:effectLst/>
                <a:latin typeface="&amp;quot"/>
              </a:rPr>
              <a:t>And when they found Jesus they brought out their  gifts, no </a:t>
            </a:r>
            <a:r>
              <a:rPr lang="en-GB" sz="1000" b="1" i="0" u="none" strike="noStrike" dirty="0">
                <a:solidFill>
                  <a:srgbClr val="000000"/>
                </a:solidFill>
                <a:effectLst/>
                <a:latin typeface="&amp;quot"/>
              </a:rPr>
              <a:t>Twix</a:t>
            </a:r>
            <a:r>
              <a:rPr lang="en-GB" sz="1000" b="0" i="0" u="none" strike="noStrike" dirty="0">
                <a:solidFill>
                  <a:srgbClr val="000000"/>
                </a:solidFill>
                <a:effectLst/>
                <a:latin typeface="&amp;quot"/>
              </a:rPr>
              <a:t>, just gifts:</a:t>
            </a:r>
          </a:p>
          <a:p>
            <a:pPr algn="l" fontAlgn="base"/>
            <a:r>
              <a:rPr lang="en-GB" sz="1000" b="0" i="0" u="none" strike="noStrike" dirty="0">
                <a:solidFill>
                  <a:srgbClr val="000000"/>
                </a:solidFill>
                <a:effectLst/>
                <a:latin typeface="&amp;quot"/>
              </a:rPr>
              <a:t>Gold for a king, incense for worship, myrrh for death.</a:t>
            </a:r>
          </a:p>
          <a:p>
            <a:pPr algn="l" fontAlgn="base"/>
            <a:r>
              <a:rPr lang="en-GB" sz="1000" b="0" i="0" u="none" strike="noStrike" dirty="0">
                <a:solidFill>
                  <a:srgbClr val="000000"/>
                </a:solidFill>
                <a:effectLst/>
                <a:latin typeface="&amp;quot"/>
              </a:rPr>
              <a:t>And here’s the </a:t>
            </a:r>
            <a:r>
              <a:rPr lang="en-GB" sz="1000" b="1" i="0" u="none" strike="noStrike" dirty="0">
                <a:solidFill>
                  <a:srgbClr val="000000"/>
                </a:solidFill>
                <a:effectLst/>
                <a:latin typeface="&amp;quot"/>
              </a:rPr>
              <a:t>Crunch (</a:t>
            </a:r>
            <a:r>
              <a:rPr lang="en-GB" sz="1000" b="1" i="0" u="none" strike="noStrike" dirty="0" err="1">
                <a:solidFill>
                  <a:srgbClr val="000000"/>
                </a:solidFill>
                <a:effectLst/>
                <a:latin typeface="&amp;quot"/>
              </a:rPr>
              <a:t>ie</a:t>
            </a:r>
            <a:r>
              <a:rPr lang="en-GB" sz="1000" b="1" i="0" u="none" strike="noStrike" dirty="0">
                <a:solidFill>
                  <a:srgbClr val="000000"/>
                </a:solidFill>
                <a:effectLst/>
                <a:latin typeface="&amp;quot"/>
              </a:rPr>
              <a:t>)</a:t>
            </a:r>
            <a:endParaRPr lang="en-GB" sz="1000" b="0" i="0" u="none" strike="noStrike" dirty="0">
              <a:solidFill>
                <a:srgbClr val="000000"/>
              </a:solidFill>
              <a:effectLst/>
              <a:latin typeface="&amp;quot"/>
            </a:endParaRPr>
          </a:p>
          <a:p>
            <a:pPr algn="l" fontAlgn="base"/>
            <a:r>
              <a:rPr lang="en-GB" sz="1000" b="0" i="0" u="none" strike="noStrike" dirty="0">
                <a:solidFill>
                  <a:srgbClr val="000000"/>
                </a:solidFill>
                <a:effectLst/>
                <a:latin typeface="&amp;quot"/>
              </a:rPr>
              <a:t>Jesus, the baby was the Son of God, sent by God into the world.</a:t>
            </a:r>
          </a:p>
          <a:p>
            <a:pPr algn="l" fontAlgn="base"/>
            <a:r>
              <a:rPr lang="en-GB" sz="1000" b="0" i="0" u="none" strike="noStrike" dirty="0">
                <a:solidFill>
                  <a:srgbClr val="000000"/>
                </a:solidFill>
                <a:effectLst/>
                <a:latin typeface="&amp;quot"/>
              </a:rPr>
              <a:t>And if that story doesn’t make you smile – then Bah </a:t>
            </a:r>
            <a:r>
              <a:rPr lang="en-GB" sz="1000" b="1" i="0" u="none" strike="noStrike" dirty="0">
                <a:solidFill>
                  <a:srgbClr val="000000"/>
                </a:solidFill>
                <a:effectLst/>
                <a:latin typeface="&amp;quot"/>
              </a:rPr>
              <a:t>Humbug!</a:t>
            </a:r>
            <a:endParaRPr lang="en-GB" sz="1000" b="0" i="0" u="none" strike="noStrike" dirty="0">
              <a:solidFill>
                <a:srgbClr val="000000"/>
              </a:solidFill>
              <a:effectLst/>
              <a:latin typeface="&amp;quot"/>
            </a:endParaRPr>
          </a:p>
          <a:p>
            <a:endParaRPr lang="en-GB" sz="2800" dirty="0"/>
          </a:p>
        </p:txBody>
      </p:sp>
      <p:pic>
        <p:nvPicPr>
          <p:cNvPr id="6" name="Picture 5" descr="A drawing of a cartoon character&#10;&#10;Description automatically generated">
            <a:extLst>
              <a:ext uri="{FF2B5EF4-FFF2-40B4-BE49-F238E27FC236}">
                <a16:creationId xmlns:a16="http://schemas.microsoft.com/office/drawing/2014/main" id="{BBA860EC-0637-4C52-8451-4D678653E3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55363" y="473122"/>
            <a:ext cx="1839548" cy="1839548"/>
          </a:xfrm>
          <a:prstGeom prst="rect">
            <a:avLst/>
          </a:prstGeom>
        </p:spPr>
      </p:pic>
      <p:sp>
        <p:nvSpPr>
          <p:cNvPr id="7" name="TextBox 6">
            <a:extLst>
              <a:ext uri="{FF2B5EF4-FFF2-40B4-BE49-F238E27FC236}">
                <a16:creationId xmlns:a16="http://schemas.microsoft.com/office/drawing/2014/main" id="{2F1E9276-B49C-4B5F-8CA3-E0DF1E6C9991}"/>
              </a:ext>
            </a:extLst>
          </p:cNvPr>
          <p:cNvSpPr txBox="1"/>
          <p:nvPr/>
        </p:nvSpPr>
        <p:spPr>
          <a:xfrm>
            <a:off x="5596000" y="3657600"/>
            <a:ext cx="1000000" cy="646331"/>
          </a:xfrm>
          <a:prstGeom prst="rect">
            <a:avLst/>
          </a:prstGeom>
          <a:noFill/>
        </p:spPr>
        <p:txBody>
          <a:bodyPr wrap="square" rtlCol="0">
            <a:spAutoFit/>
          </a:bodyPr>
          <a:lstStyle/>
          <a:p>
            <a:r>
              <a:rPr lang="en-GB" sz="900" dirty="0">
                <a:hlinkClick r:id="rId3" tooltip="https://bankbabble.wordpress.com/2016/12/19/annual-humbug-address/"/>
              </a:rPr>
              <a:t>This Photo</a:t>
            </a:r>
            <a:r>
              <a:rPr lang="en-GB" sz="900" dirty="0"/>
              <a:t> by Unknown Author is licensed under </a:t>
            </a:r>
            <a:r>
              <a:rPr lang="en-GB" sz="900" dirty="0">
                <a:hlinkClick r:id="rId4" tooltip="https://creativecommons.org/licenses/by-nc-nd/3.0/"/>
              </a:rPr>
              <a:t>CC BY-NC-ND</a:t>
            </a:r>
            <a:endParaRPr lang="en-GB" sz="900" dirty="0"/>
          </a:p>
        </p:txBody>
      </p:sp>
    </p:spTree>
    <p:extLst>
      <p:ext uri="{BB962C8B-B14F-4D97-AF65-F5344CB8AC3E}">
        <p14:creationId xmlns:p14="http://schemas.microsoft.com/office/powerpoint/2010/main" val="240709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48A6-6B70-4C04-8276-DA39D1F5D311}"/>
              </a:ext>
            </a:extLst>
          </p:cNvPr>
          <p:cNvSpPr>
            <a:spLocks noGrp="1"/>
          </p:cNvSpPr>
          <p:nvPr>
            <p:ph type="title"/>
          </p:nvPr>
        </p:nvSpPr>
        <p:spPr/>
        <p:txBody>
          <a:bodyPr/>
          <a:lstStyle/>
          <a:p>
            <a:r>
              <a:rPr lang="en-GB" dirty="0"/>
              <a:t>New ideas</a:t>
            </a:r>
          </a:p>
        </p:txBody>
      </p:sp>
      <p:sp>
        <p:nvSpPr>
          <p:cNvPr id="3" name="Content Placeholder 2">
            <a:extLst>
              <a:ext uri="{FF2B5EF4-FFF2-40B4-BE49-F238E27FC236}">
                <a16:creationId xmlns:a16="http://schemas.microsoft.com/office/drawing/2014/main" id="{6FD09B5E-3D66-4939-ADE3-B56F937018DF}"/>
              </a:ext>
            </a:extLst>
          </p:cNvPr>
          <p:cNvSpPr>
            <a:spLocks noGrp="1"/>
          </p:cNvSpPr>
          <p:nvPr>
            <p:ph idx="1"/>
          </p:nvPr>
        </p:nvSpPr>
        <p:spPr/>
        <p:txBody>
          <a:bodyPr>
            <a:normAutofit lnSpcReduction="10000"/>
          </a:bodyPr>
          <a:lstStyle/>
          <a:p>
            <a:r>
              <a:rPr lang="en-GB" sz="1800" dirty="0" err="1">
                <a:effectLst/>
                <a:latin typeface="Calibri" panose="020F0502020204030204" pitchFamily="34" charset="0"/>
                <a:ea typeface="Calibri" panose="020F0502020204030204" pitchFamily="34" charset="0"/>
              </a:rPr>
              <a:t>Happyland</a:t>
            </a:r>
            <a:r>
              <a:rPr lang="en-GB" sz="1800" dirty="0">
                <a:effectLst/>
                <a:latin typeface="Calibri" panose="020F0502020204030204" pitchFamily="34" charset="0"/>
                <a:ea typeface="Calibri" panose="020F0502020204030204" pitchFamily="34" charset="0"/>
              </a:rPr>
              <a:t> Nativity video 3 mins:  </a:t>
            </a:r>
            <a:r>
              <a:rPr lang="en-GB" sz="1800" u="sng" dirty="0">
                <a:solidFill>
                  <a:srgbClr val="0563C1"/>
                </a:solidFill>
                <a:effectLst/>
                <a:latin typeface="Calibri" panose="020F0502020204030204" pitchFamily="34" charset="0"/>
                <a:ea typeface="Calibri" panose="020F0502020204030204" pitchFamily="34" charset="0"/>
                <a:hlinkClick r:id="rId2"/>
              </a:rPr>
              <a:t>https://gochattervideos.com/happyland-nativity/</a:t>
            </a:r>
            <a:endParaRPr lang="en-GB" sz="1800" dirty="0">
              <a:effectLst/>
              <a:latin typeface="Calibri" panose="020F0502020204030204" pitchFamily="34" charset="0"/>
              <a:ea typeface="Calibri" panose="020F0502020204030204" pitchFamily="34" charset="0"/>
            </a:endParaRPr>
          </a:p>
          <a:p>
            <a:pPr marL="45720" indent="0">
              <a:buNone/>
            </a:pPr>
            <a:r>
              <a:rPr lang="en-GB" sz="1800" dirty="0">
                <a:effectLst/>
                <a:latin typeface="Calibri" panose="020F0502020204030204" pitchFamily="34" charset="0"/>
                <a:ea typeface="Calibri" panose="020F0502020204030204" pitchFamily="34" charset="0"/>
              </a:rPr>
              <a:t>Can be used in a messy Christmas or nativity service</a:t>
            </a:r>
          </a:p>
          <a:p>
            <a:pPr marL="45720" indent="0">
              <a:buNone/>
            </a:pPr>
            <a:r>
              <a:rPr lang="en-GB" sz="1800" dirty="0">
                <a:effectLst/>
                <a:latin typeface="Calibri" panose="020F0502020204030204" pitchFamily="34" charset="0"/>
                <a:ea typeface="Calibri" panose="020F0502020204030204" pitchFamily="34" charset="0"/>
              </a:rPr>
              <a:t> </a:t>
            </a:r>
          </a:p>
          <a:p>
            <a:pPr marL="45720" indent="0">
              <a:buNone/>
            </a:pPr>
            <a:r>
              <a:rPr lang="en-GB" sz="1800" dirty="0" err="1">
                <a:effectLst/>
                <a:latin typeface="Calibri" panose="020F0502020204030204" pitchFamily="34" charset="0"/>
                <a:ea typeface="Calibri" panose="020F0502020204030204" pitchFamily="34" charset="0"/>
              </a:rPr>
              <a:t>Mentimeter</a:t>
            </a:r>
            <a:r>
              <a:rPr lang="en-GB" sz="1800" dirty="0">
                <a:effectLst/>
                <a:latin typeface="Calibri" panose="020F0502020204030204" pitchFamily="34" charset="0"/>
                <a:ea typeface="Calibri" panose="020F0502020204030204" pitchFamily="34" charset="0"/>
              </a:rPr>
              <a:t>.(Speedy Quiz)! Excellent for kids.  It’s an interactive platform in which you can involve the people who are watching in the session by asking biblical questions and general knowledge questions making the participants compete against each other. It times how quick and accurate each person or team answers and it tallies the result instantaneously so it is fast and snappy perfect for kids.  </a:t>
            </a:r>
            <a:r>
              <a:rPr lang="en-GB" sz="1800" u="sng" dirty="0">
                <a:solidFill>
                  <a:srgbClr val="0563C1"/>
                </a:solidFill>
                <a:effectLst/>
                <a:latin typeface="Calibri" panose="020F0502020204030204" pitchFamily="34" charset="0"/>
                <a:ea typeface="Calibri" panose="020F0502020204030204" pitchFamily="34" charset="0"/>
                <a:hlinkClick r:id="rId3"/>
              </a:rPr>
              <a:t>https://www.mentimeter.com/</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pPr marL="45720" indent="0">
              <a:buNone/>
            </a:pPr>
            <a:r>
              <a:rPr lang="en-GB" sz="1800" dirty="0">
                <a:effectLst/>
                <a:latin typeface="Calibri" panose="020F0502020204030204" pitchFamily="34" charset="0"/>
                <a:ea typeface="Calibri" panose="020F0502020204030204" pitchFamily="34" charset="0"/>
              </a:rPr>
              <a:t>Pictionary scripture game … (Christingles) or messy church.</a:t>
            </a:r>
          </a:p>
          <a:p>
            <a:pPr marL="45720" indent="0">
              <a:buNone/>
            </a:pPr>
            <a:r>
              <a:rPr lang="en-GB" sz="1800" dirty="0">
                <a:effectLst/>
                <a:latin typeface="Calibri" panose="020F0502020204030204" pitchFamily="34" charset="0"/>
                <a:ea typeface="Calibri" panose="020F0502020204030204" pitchFamily="34" charset="0"/>
              </a:rPr>
              <a:t>Example: draw an angel, a pregnant woman, a message, saviour, Gods son, holy spirit etc…</a:t>
            </a:r>
          </a:p>
          <a:p>
            <a:pPr marL="45720" indent="0">
              <a:buNone/>
            </a:pPr>
            <a:r>
              <a:rPr lang="en-GB" sz="1800" dirty="0">
                <a:effectLst/>
                <a:latin typeface="Calibri" panose="020F0502020204030204" pitchFamily="34" charset="0"/>
                <a:ea typeface="Calibri" panose="020F0502020204030204" pitchFamily="34" charset="0"/>
              </a:rPr>
              <a:t>Ask the teams: Which verse in the Bible are these pictures connected to?</a:t>
            </a:r>
          </a:p>
          <a:p>
            <a:endParaRPr lang="en-GB" dirty="0"/>
          </a:p>
        </p:txBody>
      </p:sp>
    </p:spTree>
    <p:extLst>
      <p:ext uri="{BB962C8B-B14F-4D97-AF65-F5344CB8AC3E}">
        <p14:creationId xmlns:p14="http://schemas.microsoft.com/office/powerpoint/2010/main" val="57452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F769-F701-4B5C-ADDF-673872B16D2F}"/>
              </a:ext>
            </a:extLst>
          </p:cNvPr>
          <p:cNvSpPr>
            <a:spLocks noGrp="1"/>
          </p:cNvSpPr>
          <p:nvPr>
            <p:ph type="title"/>
          </p:nvPr>
        </p:nvSpPr>
        <p:spPr>
          <a:xfrm>
            <a:off x="1539527" y="275248"/>
            <a:ext cx="9875520" cy="924378"/>
          </a:xfrm>
        </p:spPr>
        <p:txBody>
          <a:bodyPr/>
          <a:lstStyle/>
          <a:p>
            <a:r>
              <a:rPr lang="en-GB" dirty="0"/>
              <a:t>Alternative Carol Service</a:t>
            </a:r>
          </a:p>
        </p:txBody>
      </p:sp>
      <p:pic>
        <p:nvPicPr>
          <p:cNvPr id="4" name="x_Picture 3">
            <a:extLst>
              <a:ext uri="{FF2B5EF4-FFF2-40B4-BE49-F238E27FC236}">
                <a16:creationId xmlns:a16="http://schemas.microsoft.com/office/drawing/2014/main" id="{3A1A4D52-10CD-418E-81EB-8766BD37CBD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2992" y="3544893"/>
            <a:ext cx="6126072" cy="1133475"/>
          </a:xfrm>
          <a:prstGeom prst="rect">
            <a:avLst/>
          </a:prstGeom>
          <a:noFill/>
          <a:ln>
            <a:noFill/>
          </a:ln>
        </p:spPr>
      </p:pic>
      <p:sp>
        <p:nvSpPr>
          <p:cNvPr id="6" name="TextBox 5">
            <a:extLst>
              <a:ext uri="{FF2B5EF4-FFF2-40B4-BE49-F238E27FC236}">
                <a16:creationId xmlns:a16="http://schemas.microsoft.com/office/drawing/2014/main" id="{9397FEE7-BBE1-460A-8D53-76CC7FEC772C}"/>
              </a:ext>
            </a:extLst>
          </p:cNvPr>
          <p:cNvSpPr txBox="1"/>
          <p:nvPr/>
        </p:nvSpPr>
        <p:spPr>
          <a:xfrm>
            <a:off x="851630" y="4678368"/>
            <a:ext cx="10651702" cy="1477328"/>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rPr>
              <a:t>It’s an hour-long programme packed with musical performances from Compassion ambassadors: Philippa Hanna, Noel Robinson, Graham Kendrick, and their friends, Hillsong London, </a:t>
            </a:r>
            <a:r>
              <a:rPr lang="en-GB" sz="1800" dirty="0" err="1">
                <a:solidFill>
                  <a:srgbClr val="000000"/>
                </a:solidFill>
                <a:effectLst/>
                <a:latin typeface="Calibri" panose="020F0502020204030204" pitchFamily="34" charset="0"/>
                <a:ea typeface="Calibri" panose="020F0502020204030204" pitchFamily="34" charset="0"/>
              </a:rPr>
              <a:t>Bazil</a:t>
            </a:r>
            <a:r>
              <a:rPr lang="en-GB" sz="1800" dirty="0">
                <a:solidFill>
                  <a:srgbClr val="000000"/>
                </a:solidFill>
                <a:effectLst/>
                <a:latin typeface="Calibri" panose="020F0502020204030204" pitchFamily="34" charset="0"/>
                <a:ea typeface="Calibri" panose="020F0502020204030204" pitchFamily="34" charset="0"/>
              </a:rPr>
              <a:t> Meade &amp; the London Community Gospel Choir, </a:t>
            </a:r>
            <a:r>
              <a:rPr lang="en-GB" sz="1800" dirty="0" err="1">
                <a:solidFill>
                  <a:srgbClr val="000000"/>
                </a:solidFill>
                <a:effectLst/>
                <a:latin typeface="Calibri" panose="020F0502020204030204" pitchFamily="34" charset="0"/>
                <a:ea typeface="Calibri" panose="020F0502020204030204" pitchFamily="34" charset="0"/>
              </a:rPr>
              <a:t>Lurine</a:t>
            </a:r>
            <a:r>
              <a:rPr lang="en-GB" sz="1800" dirty="0">
                <a:solidFill>
                  <a:srgbClr val="000000"/>
                </a:solidFill>
                <a:effectLst/>
                <a:latin typeface="Calibri" panose="020F0502020204030204" pitchFamily="34" charset="0"/>
                <a:ea typeface="Calibri" panose="020F0502020204030204" pitchFamily="34" charset="0"/>
              </a:rPr>
              <a:t> Cato, Martin Smith, Elle </a:t>
            </a:r>
            <a:r>
              <a:rPr lang="en-GB" sz="1800" dirty="0" err="1">
                <a:solidFill>
                  <a:srgbClr val="000000"/>
                </a:solidFill>
                <a:effectLst/>
                <a:latin typeface="Calibri" panose="020F0502020204030204" pitchFamily="34" charset="0"/>
                <a:ea typeface="Calibri" panose="020F0502020204030204" pitchFamily="34" charset="0"/>
              </a:rPr>
              <a:t>Limebear</a:t>
            </a:r>
            <a:r>
              <a:rPr lang="en-GB" sz="1800" dirty="0">
                <a:solidFill>
                  <a:srgbClr val="000000"/>
                </a:solidFill>
                <a:effectLst/>
                <a:latin typeface="Calibri" panose="020F0502020204030204" pitchFamily="34" charset="0"/>
                <a:ea typeface="Calibri" panose="020F0502020204030204" pitchFamily="34" charset="0"/>
              </a:rPr>
              <a:t>, as well as songs and Bible readings from around the world. </a:t>
            </a:r>
            <a:endParaRPr lang="en-GB" dirty="0"/>
          </a:p>
          <a:p>
            <a:endParaRPr lang="en-GB" dirty="0"/>
          </a:p>
        </p:txBody>
      </p:sp>
      <p:pic>
        <p:nvPicPr>
          <p:cNvPr id="9" name="x_Picture 1">
            <a:hlinkClick r:id="rId3"/>
            <a:extLst>
              <a:ext uri="{FF2B5EF4-FFF2-40B4-BE49-F238E27FC236}">
                <a16:creationId xmlns:a16="http://schemas.microsoft.com/office/drawing/2014/main" id="{50EB58D0-8361-4028-9F61-88B9DB84EA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6945" y="1261273"/>
            <a:ext cx="4576047" cy="2732229"/>
          </a:xfrm>
          <a:prstGeom prst="rect">
            <a:avLst/>
          </a:prstGeom>
          <a:noFill/>
          <a:ln>
            <a:noFill/>
          </a:ln>
        </p:spPr>
      </p:pic>
      <p:sp>
        <p:nvSpPr>
          <p:cNvPr id="11" name="TextBox 10">
            <a:extLst>
              <a:ext uri="{FF2B5EF4-FFF2-40B4-BE49-F238E27FC236}">
                <a16:creationId xmlns:a16="http://schemas.microsoft.com/office/drawing/2014/main" id="{CBFDD20E-4FD7-4F40-8E23-983AAA2F80B4}"/>
              </a:ext>
            </a:extLst>
          </p:cNvPr>
          <p:cNvSpPr txBox="1"/>
          <p:nvPr/>
        </p:nvSpPr>
        <p:spPr>
          <a:xfrm>
            <a:off x="5656277" y="1366345"/>
            <a:ext cx="5694028" cy="1477328"/>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rPr>
              <a:t>The carol service is premiering on </a:t>
            </a:r>
            <a:r>
              <a:rPr lang="en-GB" sz="1800" b="1" dirty="0">
                <a:solidFill>
                  <a:srgbClr val="000000"/>
                </a:solidFill>
                <a:effectLst/>
                <a:latin typeface="Calibri" panose="020F0502020204030204" pitchFamily="34" charset="0"/>
                <a:ea typeface="Calibri" panose="020F0502020204030204" pitchFamily="34" charset="0"/>
              </a:rPr>
              <a:t>TBN on 2</a:t>
            </a:r>
            <a:r>
              <a:rPr lang="en-GB" sz="1800" b="1" baseline="30000" dirty="0">
                <a:solidFill>
                  <a:srgbClr val="000000"/>
                </a:solidFill>
                <a:effectLst/>
                <a:latin typeface="Calibri" panose="020F0502020204030204" pitchFamily="34" charset="0"/>
                <a:ea typeface="Calibri" panose="020F0502020204030204" pitchFamily="34" charset="0"/>
              </a:rPr>
              <a:t>nd</a:t>
            </a:r>
            <a:r>
              <a:rPr lang="en-GB" sz="1800" b="1" dirty="0">
                <a:solidFill>
                  <a:srgbClr val="000000"/>
                </a:solidFill>
                <a:effectLst/>
                <a:latin typeface="Calibri" panose="020F0502020204030204" pitchFamily="34" charset="0"/>
                <a:ea typeface="Calibri" panose="020F0502020204030204" pitchFamily="34" charset="0"/>
              </a:rPr>
              <a:t> December</a:t>
            </a:r>
            <a:r>
              <a:rPr lang="en-GB" sz="1800" dirty="0">
                <a:solidFill>
                  <a:srgbClr val="000000"/>
                </a:solidFill>
                <a:effectLst/>
                <a:latin typeface="Calibri" panose="020F0502020204030204" pitchFamily="34" charset="0"/>
                <a:ea typeface="Calibri" panose="020F0502020204030204" pitchFamily="34" charset="0"/>
              </a:rPr>
              <a:t>, and the full download will be available from </a:t>
            </a:r>
            <a:r>
              <a:rPr lang="en-GB" sz="1800" b="1" dirty="0">
                <a:solidFill>
                  <a:srgbClr val="000000"/>
                </a:solidFill>
                <a:effectLst/>
                <a:latin typeface="Calibri" panose="020F0502020204030204" pitchFamily="34" charset="0"/>
                <a:ea typeface="Calibri" panose="020F0502020204030204" pitchFamily="34" charset="0"/>
              </a:rPr>
              <a:t>Monday</a:t>
            </a:r>
            <a:r>
              <a:rPr lang="en-GB" sz="1800" dirty="0">
                <a:solidFill>
                  <a:srgbClr val="000000"/>
                </a:solidFill>
                <a:effectLst/>
                <a:latin typeface="Calibri" panose="020F0502020204030204" pitchFamily="34" charset="0"/>
                <a:ea typeface="Calibri" panose="020F0502020204030204" pitchFamily="34" charset="0"/>
              </a:rPr>
              <a:t> </a:t>
            </a:r>
            <a:r>
              <a:rPr lang="en-GB" sz="1800" b="1" dirty="0">
                <a:solidFill>
                  <a:srgbClr val="000000"/>
                </a:solidFill>
                <a:effectLst/>
                <a:latin typeface="Calibri" panose="020F0502020204030204" pitchFamily="34" charset="0"/>
                <a:ea typeface="Calibri" panose="020F0502020204030204" pitchFamily="34" charset="0"/>
              </a:rPr>
              <a:t>7</a:t>
            </a:r>
            <a:r>
              <a:rPr lang="en-GB" sz="1800" b="1" baseline="30000" dirty="0">
                <a:solidFill>
                  <a:srgbClr val="000000"/>
                </a:solidFill>
                <a:effectLst/>
                <a:latin typeface="Calibri" panose="020F0502020204030204" pitchFamily="34" charset="0"/>
                <a:ea typeface="Calibri" panose="020F0502020204030204" pitchFamily="34" charset="0"/>
              </a:rPr>
              <a:t>th</a:t>
            </a:r>
            <a:r>
              <a:rPr lang="en-GB" sz="1800" b="1" dirty="0">
                <a:solidFill>
                  <a:srgbClr val="000000"/>
                </a:solidFill>
                <a:effectLst/>
                <a:latin typeface="Calibri" panose="020F0502020204030204" pitchFamily="34" charset="0"/>
                <a:ea typeface="Calibri" panose="020F0502020204030204" pitchFamily="34" charset="0"/>
              </a:rPr>
              <a:t> December</a:t>
            </a:r>
            <a:r>
              <a:rPr lang="en-GB" sz="1800" dirty="0">
                <a:solidFill>
                  <a:srgbClr val="000000"/>
                </a:solidFill>
                <a:effectLst/>
                <a:latin typeface="Calibri" panose="020F0502020204030204" pitchFamily="34" charset="0"/>
                <a:ea typeface="Calibri" panose="020F0502020204030204" pitchFamily="34" charset="0"/>
              </a:rPr>
              <a:t> for you to use in the way most helpful for your congregation.  </a:t>
            </a:r>
            <a:r>
              <a:rPr lang="en-GB" sz="1800" b="1" dirty="0">
                <a:effectLst/>
                <a:latin typeface="Calibri" panose="020F0502020204030204" pitchFamily="34" charset="0"/>
                <a:ea typeface="Calibri" panose="020F0502020204030204" pitchFamily="34" charset="0"/>
              </a:rPr>
              <a:t>Just let me know and I’ll get a copy emailed to you once it’s available.</a:t>
            </a:r>
            <a:r>
              <a:rPr lang="en-GB" sz="1800" dirty="0">
                <a:solidFill>
                  <a:srgbClr val="000000"/>
                </a:solidFill>
                <a:effectLst/>
                <a:latin typeface="Calibri" panose="020F0502020204030204" pitchFamily="34" charset="0"/>
                <a:ea typeface="Calibri" panose="020F0502020204030204" pitchFamily="34" charset="0"/>
              </a:rPr>
              <a:t> </a:t>
            </a:r>
            <a:endParaRPr lang="en-GB" dirty="0"/>
          </a:p>
        </p:txBody>
      </p:sp>
    </p:spTree>
    <p:extLst>
      <p:ext uri="{BB962C8B-B14F-4D97-AF65-F5344CB8AC3E}">
        <p14:creationId xmlns:p14="http://schemas.microsoft.com/office/powerpoint/2010/main" val="122780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D2DD75-ADF2-4670-9964-2798C6AB58DA}"/>
              </a:ext>
            </a:extLst>
          </p:cNvPr>
          <p:cNvSpPr>
            <a:spLocks noGrp="1"/>
          </p:cNvSpPr>
          <p:nvPr>
            <p:ph type="title"/>
          </p:nvPr>
        </p:nvSpPr>
        <p:spPr>
          <a:xfrm>
            <a:off x="1143000" y="609600"/>
            <a:ext cx="6693061" cy="1356360"/>
          </a:xfrm>
        </p:spPr>
        <p:txBody>
          <a:bodyPr>
            <a:normAutofit/>
          </a:bodyPr>
          <a:lstStyle/>
          <a:p>
            <a:r>
              <a:rPr lang="en-GB"/>
              <a:t>Making the most of the a Covid Christmas</a:t>
            </a:r>
          </a:p>
        </p:txBody>
      </p:sp>
      <p:sp>
        <p:nvSpPr>
          <p:cNvPr id="5" name="Content Placeholder 4">
            <a:extLst>
              <a:ext uri="{FF2B5EF4-FFF2-40B4-BE49-F238E27FC236}">
                <a16:creationId xmlns:a16="http://schemas.microsoft.com/office/drawing/2014/main" id="{CBE246E2-F0C0-4353-9284-E1A693EF103A}"/>
              </a:ext>
            </a:extLst>
          </p:cNvPr>
          <p:cNvSpPr>
            <a:spLocks noGrp="1"/>
          </p:cNvSpPr>
          <p:nvPr>
            <p:ph idx="1"/>
          </p:nvPr>
        </p:nvSpPr>
        <p:spPr>
          <a:xfrm>
            <a:off x="1143000" y="2057400"/>
            <a:ext cx="6693061" cy="4038600"/>
          </a:xfrm>
        </p:spPr>
        <p:txBody>
          <a:bodyPr>
            <a:normAutofit/>
          </a:bodyPr>
          <a:lstStyle/>
          <a:p>
            <a:r>
              <a:rPr lang="en-GB" dirty="0"/>
              <a:t>Christmas is not cancelled</a:t>
            </a:r>
          </a:p>
          <a:p>
            <a:r>
              <a:rPr lang="en-GB" dirty="0"/>
              <a:t>We need to think beyond ‘Carols’</a:t>
            </a:r>
          </a:p>
          <a:p>
            <a:r>
              <a:rPr lang="en-GB" dirty="0"/>
              <a:t>Sharing the Good news with families</a:t>
            </a:r>
          </a:p>
          <a:p>
            <a:r>
              <a:rPr lang="en-GB" dirty="0"/>
              <a:t>Sharing the Good news by caring for people</a:t>
            </a:r>
          </a:p>
          <a:p>
            <a:r>
              <a:rPr lang="en-GB" dirty="0"/>
              <a:t>Sharing the Good new in our building </a:t>
            </a:r>
          </a:p>
          <a:p>
            <a:r>
              <a:rPr lang="en-GB" dirty="0"/>
              <a:t>Sharing the Good news without a building</a:t>
            </a:r>
          </a:p>
          <a:p>
            <a:r>
              <a:rPr lang="en-GB" dirty="0"/>
              <a:t>Making the most of Advent </a:t>
            </a:r>
          </a:p>
          <a:p>
            <a:pPr marL="45720" indent="0">
              <a:buNone/>
            </a:pPr>
            <a:endParaRPr lang="en-GB" dirty="0"/>
          </a:p>
        </p:txBody>
      </p:sp>
      <p:pic>
        <p:nvPicPr>
          <p:cNvPr id="8" name="Picture 7" descr="Chart&#10;&#10;Description automatically generated">
            <a:extLst>
              <a:ext uri="{FF2B5EF4-FFF2-40B4-BE49-F238E27FC236}">
                <a16:creationId xmlns:a16="http://schemas.microsoft.com/office/drawing/2014/main" id="{D2F3D72A-7572-43AC-B951-284581D790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10622" y="1016936"/>
            <a:ext cx="3171893" cy="2252044"/>
          </a:xfrm>
          <a:prstGeom prst="rect">
            <a:avLst/>
          </a:prstGeom>
        </p:spPr>
      </p:pic>
      <p:pic>
        <p:nvPicPr>
          <p:cNvPr id="3" name="Picture 2" descr="A picture containing umbrella&#10;&#10;Description automatically generated">
            <a:extLst>
              <a:ext uri="{FF2B5EF4-FFF2-40B4-BE49-F238E27FC236}">
                <a16:creationId xmlns:a16="http://schemas.microsoft.com/office/drawing/2014/main" id="{BD5EC6BD-D53C-4C28-8453-4BF16F0098F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81816" y="3589020"/>
            <a:ext cx="2429504" cy="2543834"/>
          </a:xfrm>
          <a:prstGeom prst="rect">
            <a:avLst/>
          </a:prstGeom>
        </p:spPr>
      </p:pic>
    </p:spTree>
    <p:extLst>
      <p:ext uri="{BB962C8B-B14F-4D97-AF65-F5344CB8AC3E}">
        <p14:creationId xmlns:p14="http://schemas.microsoft.com/office/powerpoint/2010/main" val="137269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9A56-BBEE-4387-AE7A-821E25C8EBB3}"/>
              </a:ext>
            </a:extLst>
          </p:cNvPr>
          <p:cNvSpPr>
            <a:spLocks noGrp="1"/>
          </p:cNvSpPr>
          <p:nvPr>
            <p:ph type="title"/>
          </p:nvPr>
        </p:nvSpPr>
        <p:spPr/>
        <p:txBody>
          <a:bodyPr>
            <a:normAutofit/>
          </a:bodyPr>
          <a:lstStyle/>
          <a:p>
            <a:r>
              <a:rPr lang="en-GB" sz="3600" dirty="0"/>
              <a:t>Walk Through Events</a:t>
            </a:r>
          </a:p>
        </p:txBody>
      </p:sp>
      <p:pic>
        <p:nvPicPr>
          <p:cNvPr id="2050" name="Picture 2">
            <a:extLst>
              <a:ext uri="{FF2B5EF4-FFF2-40B4-BE49-F238E27FC236}">
                <a16:creationId xmlns:a16="http://schemas.microsoft.com/office/drawing/2014/main" id="{4B71C4AD-DC1E-4EDD-8B80-6BF726907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 y="2487611"/>
            <a:ext cx="3495040" cy="26212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FD03BF1-9E4D-4C6D-BA20-A1F7D443E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999" y="1899920"/>
            <a:ext cx="2922083" cy="2621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9A58E6-92B5-44EB-ABC6-EBBF0D750DA0}"/>
              </a:ext>
            </a:extLst>
          </p:cNvPr>
          <p:cNvPicPr>
            <a:picLocks noChangeAspect="1"/>
          </p:cNvPicPr>
          <p:nvPr/>
        </p:nvPicPr>
        <p:blipFill rotWithShape="1">
          <a:blip r:embed="rId4"/>
          <a:srcRect l="7654" r="12125"/>
          <a:stretch/>
        </p:blipFill>
        <p:spPr>
          <a:xfrm>
            <a:off x="5254597" y="3987799"/>
            <a:ext cx="4033520" cy="2242185"/>
          </a:xfrm>
          <a:prstGeom prst="rect">
            <a:avLst/>
          </a:prstGeom>
        </p:spPr>
      </p:pic>
    </p:spTree>
    <p:extLst>
      <p:ext uri="{BB962C8B-B14F-4D97-AF65-F5344CB8AC3E}">
        <p14:creationId xmlns:p14="http://schemas.microsoft.com/office/powerpoint/2010/main" val="95155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005A1C-8A0A-4DC9-893E-BA6CA5A3A49E}"/>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400" b="1" cap="all">
                <a:solidFill>
                  <a:srgbClr val="FFFFFF"/>
                </a:solidFill>
              </a:rPr>
              <a:t>Inflatables and Lights</a:t>
            </a:r>
          </a:p>
        </p:txBody>
      </p:sp>
      <p:pic>
        <p:nvPicPr>
          <p:cNvPr id="5" name="Picture 4" descr="A picture containing outdoor, building, grass, child&#10;&#10;Description automatically generated">
            <a:extLst>
              <a:ext uri="{FF2B5EF4-FFF2-40B4-BE49-F238E27FC236}">
                <a16:creationId xmlns:a16="http://schemas.microsoft.com/office/drawing/2014/main" id="{8513EEA3-88F9-4C9A-B463-256EF608A8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725" r="-3" b="3791"/>
          <a:stretch/>
        </p:blipFill>
        <p:spPr>
          <a:xfrm>
            <a:off x="872064" y="857675"/>
            <a:ext cx="6045576" cy="5140669"/>
          </a:xfrm>
          <a:prstGeom prst="rect">
            <a:avLst/>
          </a:prstGeom>
        </p:spPr>
      </p:pic>
    </p:spTree>
    <p:extLst>
      <p:ext uri="{BB962C8B-B14F-4D97-AF65-F5344CB8AC3E}">
        <p14:creationId xmlns:p14="http://schemas.microsoft.com/office/powerpoint/2010/main" val="363141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3BAE-81A8-4095-A05E-FB66B19BD0C4}"/>
              </a:ext>
            </a:extLst>
          </p:cNvPr>
          <p:cNvSpPr>
            <a:spLocks noGrp="1"/>
          </p:cNvSpPr>
          <p:nvPr>
            <p:ph type="title"/>
          </p:nvPr>
        </p:nvSpPr>
        <p:spPr>
          <a:xfrm>
            <a:off x="4441783" y="609600"/>
            <a:ext cx="6693061" cy="1356360"/>
          </a:xfrm>
        </p:spPr>
        <p:txBody>
          <a:bodyPr>
            <a:normAutofit/>
          </a:bodyPr>
          <a:lstStyle/>
          <a:p>
            <a:r>
              <a:rPr lang="en-GB"/>
              <a:t>Good news without a building</a:t>
            </a:r>
          </a:p>
        </p:txBody>
      </p:sp>
      <p:pic>
        <p:nvPicPr>
          <p:cNvPr id="7" name="Picture 6" descr="A tree in a forest&#10;&#10;Description automatically generated">
            <a:extLst>
              <a:ext uri="{FF2B5EF4-FFF2-40B4-BE49-F238E27FC236}">
                <a16:creationId xmlns:a16="http://schemas.microsoft.com/office/drawing/2014/main" id="{AE7102DB-AA30-43BD-85F8-BB635C1FE2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06" r="2" b="2"/>
          <a:stretch/>
        </p:blipFill>
        <p:spPr>
          <a:xfrm>
            <a:off x="509086" y="1961475"/>
            <a:ext cx="3646837" cy="2785436"/>
          </a:xfrm>
          <a:prstGeom prst="rect">
            <a:avLst/>
          </a:prstGeom>
        </p:spPr>
      </p:pic>
      <p:sp>
        <p:nvSpPr>
          <p:cNvPr id="3" name="Content Placeholder 2">
            <a:extLst>
              <a:ext uri="{FF2B5EF4-FFF2-40B4-BE49-F238E27FC236}">
                <a16:creationId xmlns:a16="http://schemas.microsoft.com/office/drawing/2014/main" id="{1EB20E5E-9756-46F3-9934-852503728578}"/>
              </a:ext>
            </a:extLst>
          </p:cNvPr>
          <p:cNvSpPr>
            <a:spLocks noGrp="1"/>
          </p:cNvSpPr>
          <p:nvPr>
            <p:ph idx="1"/>
          </p:nvPr>
        </p:nvSpPr>
        <p:spPr>
          <a:xfrm>
            <a:off x="4441783" y="2057400"/>
            <a:ext cx="6693061" cy="4038600"/>
          </a:xfrm>
        </p:spPr>
        <p:txBody>
          <a:bodyPr>
            <a:normAutofit/>
          </a:bodyPr>
          <a:lstStyle/>
          <a:p>
            <a:r>
              <a:rPr lang="en-GB"/>
              <a:t>Drive through</a:t>
            </a:r>
          </a:p>
          <a:p>
            <a:r>
              <a:rPr lang="en-GB"/>
              <a:t>Forest church </a:t>
            </a:r>
          </a:p>
          <a:p>
            <a:r>
              <a:rPr lang="en-GB"/>
              <a:t>Carnival</a:t>
            </a:r>
          </a:p>
          <a:p>
            <a:r>
              <a:rPr lang="en-GB"/>
              <a:t>Messy Nativity trail</a:t>
            </a:r>
          </a:p>
        </p:txBody>
      </p:sp>
    </p:spTree>
    <p:extLst>
      <p:ext uri="{BB962C8B-B14F-4D97-AF65-F5344CB8AC3E}">
        <p14:creationId xmlns:p14="http://schemas.microsoft.com/office/powerpoint/2010/main" val="1705024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8728-3545-4405-88E3-F179EAEDCB4C}"/>
              </a:ext>
            </a:extLst>
          </p:cNvPr>
          <p:cNvSpPr>
            <a:spLocks noGrp="1"/>
          </p:cNvSpPr>
          <p:nvPr>
            <p:ph type="title"/>
          </p:nvPr>
        </p:nvSpPr>
        <p:spPr/>
        <p:txBody>
          <a:bodyPr/>
          <a:lstStyle/>
          <a:p>
            <a:r>
              <a:rPr lang="en-GB" dirty="0"/>
              <a:t>Take the Nativity to them</a:t>
            </a:r>
          </a:p>
        </p:txBody>
      </p:sp>
      <p:pic>
        <p:nvPicPr>
          <p:cNvPr id="7170" name="Picture 2">
            <a:extLst>
              <a:ext uri="{FF2B5EF4-FFF2-40B4-BE49-F238E27FC236}">
                <a16:creationId xmlns:a16="http://schemas.microsoft.com/office/drawing/2014/main" id="{C95BCED3-CE62-4D3E-8EA0-0445295D2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985075"/>
            <a:ext cx="4307840" cy="32174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6A3BFF-2466-4DAF-99AE-E124178D09F4}"/>
              </a:ext>
            </a:extLst>
          </p:cNvPr>
          <p:cNvPicPr>
            <a:picLocks noChangeAspect="1"/>
          </p:cNvPicPr>
          <p:nvPr/>
        </p:nvPicPr>
        <p:blipFill>
          <a:blip r:embed="rId3"/>
          <a:stretch>
            <a:fillRect/>
          </a:stretch>
        </p:blipFill>
        <p:spPr>
          <a:xfrm>
            <a:off x="902970" y="4592072"/>
            <a:ext cx="3150870" cy="1468367"/>
          </a:xfrm>
          <a:prstGeom prst="rect">
            <a:avLst/>
          </a:prstGeom>
        </p:spPr>
      </p:pic>
      <p:sp>
        <p:nvSpPr>
          <p:cNvPr id="12" name="TextBox 11">
            <a:extLst>
              <a:ext uri="{FF2B5EF4-FFF2-40B4-BE49-F238E27FC236}">
                <a16:creationId xmlns:a16="http://schemas.microsoft.com/office/drawing/2014/main" id="{F2B6EFDF-B9FA-46E4-9981-32E2752C9065}"/>
              </a:ext>
            </a:extLst>
          </p:cNvPr>
          <p:cNvSpPr txBox="1"/>
          <p:nvPr/>
        </p:nvSpPr>
        <p:spPr>
          <a:xfrm>
            <a:off x="7233920" y="5100320"/>
            <a:ext cx="2834640" cy="646331"/>
          </a:xfrm>
          <a:prstGeom prst="rect">
            <a:avLst/>
          </a:prstGeom>
          <a:solidFill>
            <a:schemeClr val="bg1"/>
          </a:solidFill>
        </p:spPr>
        <p:txBody>
          <a:bodyPr wrap="square" rtlCol="0">
            <a:spAutoFit/>
          </a:bodyPr>
          <a:lstStyle/>
          <a:p>
            <a:pPr algn="ctr"/>
            <a:r>
              <a:rPr lang="en-GB" dirty="0"/>
              <a:t>Dave Simms in South Chingford</a:t>
            </a:r>
          </a:p>
        </p:txBody>
      </p:sp>
      <p:sp>
        <p:nvSpPr>
          <p:cNvPr id="8" name="TextBox 7">
            <a:extLst>
              <a:ext uri="{FF2B5EF4-FFF2-40B4-BE49-F238E27FC236}">
                <a16:creationId xmlns:a16="http://schemas.microsoft.com/office/drawing/2014/main" id="{7700EAF5-F917-451A-AE71-14DB16A4D8A3}"/>
              </a:ext>
            </a:extLst>
          </p:cNvPr>
          <p:cNvSpPr txBox="1"/>
          <p:nvPr/>
        </p:nvSpPr>
        <p:spPr>
          <a:xfrm>
            <a:off x="5088834" y="1642794"/>
            <a:ext cx="6096000" cy="923330"/>
          </a:xfrm>
          <a:prstGeom prst="rect">
            <a:avLst/>
          </a:prstGeom>
          <a:noFill/>
        </p:spPr>
        <p:txBody>
          <a:bodyPr wrap="square">
            <a:spAutoFit/>
          </a:bodyPr>
          <a:lstStyle/>
          <a:p>
            <a:r>
              <a:rPr lang="en-GB" dirty="0">
                <a:hlinkClick r:id="rId4"/>
              </a:rPr>
              <a:t>https://www.facebook.com/chingfordcong/videos/918884421897599/?t=56</a:t>
            </a:r>
            <a:endParaRPr lang="en-GB" dirty="0"/>
          </a:p>
          <a:p>
            <a:endParaRPr lang="en-GB" dirty="0"/>
          </a:p>
        </p:txBody>
      </p:sp>
    </p:spTree>
    <p:extLst>
      <p:ext uri="{BB962C8B-B14F-4D97-AF65-F5344CB8AC3E}">
        <p14:creationId xmlns:p14="http://schemas.microsoft.com/office/powerpoint/2010/main" val="237039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8728-3545-4405-88E3-F179EAEDCB4C}"/>
              </a:ext>
            </a:extLst>
          </p:cNvPr>
          <p:cNvSpPr>
            <a:spLocks noGrp="1"/>
          </p:cNvSpPr>
          <p:nvPr>
            <p:ph type="title"/>
          </p:nvPr>
        </p:nvSpPr>
        <p:spPr/>
        <p:txBody>
          <a:bodyPr/>
          <a:lstStyle/>
          <a:p>
            <a:r>
              <a:rPr lang="en-GB" dirty="0"/>
              <a:t>Messy Nativity </a:t>
            </a:r>
          </a:p>
        </p:txBody>
      </p:sp>
      <p:pic>
        <p:nvPicPr>
          <p:cNvPr id="4" name="Picture 3" descr="A picture containing sign, table&#10;&#10;Description automatically generated">
            <a:extLst>
              <a:ext uri="{FF2B5EF4-FFF2-40B4-BE49-F238E27FC236}">
                <a16:creationId xmlns:a16="http://schemas.microsoft.com/office/drawing/2014/main" id="{D14A36FD-097E-4792-95AD-318602779E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9278" y="982980"/>
            <a:ext cx="3209722" cy="4892040"/>
          </a:xfrm>
          <a:prstGeom prst="rect">
            <a:avLst/>
          </a:prstGeom>
        </p:spPr>
      </p:pic>
      <p:pic>
        <p:nvPicPr>
          <p:cNvPr id="6" name="Picture 5" descr="A group of stuffed animals sitting next to a teddy bear&#10;&#10;Description automatically generated">
            <a:extLst>
              <a:ext uri="{FF2B5EF4-FFF2-40B4-BE49-F238E27FC236}">
                <a16:creationId xmlns:a16="http://schemas.microsoft.com/office/drawing/2014/main" id="{798ADBF7-D08A-44DD-AADA-6578BFDFF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 y="1965960"/>
            <a:ext cx="4443311" cy="2034287"/>
          </a:xfrm>
          <a:prstGeom prst="rect">
            <a:avLst/>
          </a:prstGeom>
        </p:spPr>
      </p:pic>
      <p:sp>
        <p:nvSpPr>
          <p:cNvPr id="8" name="TextBox 7">
            <a:extLst>
              <a:ext uri="{FF2B5EF4-FFF2-40B4-BE49-F238E27FC236}">
                <a16:creationId xmlns:a16="http://schemas.microsoft.com/office/drawing/2014/main" id="{F859D3C2-B1C4-40F4-A61D-2A6DE6050190}"/>
              </a:ext>
            </a:extLst>
          </p:cNvPr>
          <p:cNvSpPr txBox="1"/>
          <p:nvPr/>
        </p:nvSpPr>
        <p:spPr>
          <a:xfrm>
            <a:off x="971550" y="4591050"/>
            <a:ext cx="5810250" cy="1754326"/>
          </a:xfrm>
          <a:prstGeom prst="rect">
            <a:avLst/>
          </a:prstGeom>
          <a:noFill/>
        </p:spPr>
        <p:txBody>
          <a:bodyPr wrap="square" rtlCol="0">
            <a:spAutoFit/>
          </a:bodyPr>
          <a:lstStyle/>
          <a:p>
            <a:pPr marL="285750" indent="-285750">
              <a:buFont typeface="Arial" panose="020B0604020202020204" pitchFamily="34" charset="0"/>
              <a:buChar char="•"/>
            </a:pPr>
            <a:r>
              <a:rPr lang="en-GB" dirty="0"/>
              <a:t>Church knit sheet</a:t>
            </a:r>
          </a:p>
          <a:p>
            <a:pPr marL="285750" indent="-285750">
              <a:buFont typeface="Arial" panose="020B0604020202020204" pitchFamily="34" charset="0"/>
              <a:buChar char="•"/>
            </a:pPr>
            <a:r>
              <a:rPr lang="en-GB" dirty="0"/>
              <a:t>Church make links in the community with local shops and businesses</a:t>
            </a:r>
          </a:p>
          <a:p>
            <a:pPr marL="285750" indent="-285750">
              <a:buFont typeface="Arial" panose="020B0604020202020204" pitchFamily="34" charset="0"/>
              <a:buChar char="•"/>
            </a:pPr>
            <a:r>
              <a:rPr lang="en-GB" dirty="0"/>
              <a:t>Families search for the sheep</a:t>
            </a:r>
          </a:p>
          <a:p>
            <a:pPr marL="285750" indent="-285750">
              <a:buFont typeface="Arial" panose="020B0604020202020204" pitchFamily="34" charset="0"/>
              <a:buChar char="•"/>
            </a:pPr>
            <a:r>
              <a:rPr lang="en-GB" dirty="0"/>
              <a:t>Competition</a:t>
            </a:r>
          </a:p>
          <a:p>
            <a:pPr marL="285750" indent="-285750">
              <a:buFont typeface="Arial" panose="020B0604020202020204" pitchFamily="34" charset="0"/>
              <a:buChar char="•"/>
            </a:pPr>
            <a:r>
              <a:rPr lang="en-GB" dirty="0"/>
              <a:t>Message of Jesus</a:t>
            </a:r>
          </a:p>
        </p:txBody>
      </p:sp>
    </p:spTree>
    <p:extLst>
      <p:ext uri="{BB962C8B-B14F-4D97-AF65-F5344CB8AC3E}">
        <p14:creationId xmlns:p14="http://schemas.microsoft.com/office/powerpoint/2010/main" val="399474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EF3BAE-81A8-4095-A05E-FB66B19BD0C4}"/>
              </a:ext>
            </a:extLst>
          </p:cNvPr>
          <p:cNvSpPr>
            <a:spLocks noGrp="1"/>
          </p:cNvSpPr>
          <p:nvPr>
            <p:ph type="title"/>
          </p:nvPr>
        </p:nvSpPr>
        <p:spPr>
          <a:xfrm>
            <a:off x="643467" y="643466"/>
            <a:ext cx="3602736" cy="5269651"/>
          </a:xfrm>
        </p:spPr>
        <p:txBody>
          <a:bodyPr>
            <a:normAutofit/>
          </a:bodyPr>
          <a:lstStyle/>
          <a:p>
            <a:pPr algn="ctr"/>
            <a:r>
              <a:rPr lang="en-GB" sz="3200" dirty="0">
                <a:solidFill>
                  <a:schemeClr val="tx2"/>
                </a:solidFill>
              </a:rPr>
              <a:t>Making the most of Advent </a:t>
            </a: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B20E5E-9756-46F3-9934-852503728578}"/>
              </a:ext>
            </a:extLst>
          </p:cNvPr>
          <p:cNvSpPr>
            <a:spLocks noGrp="1"/>
          </p:cNvSpPr>
          <p:nvPr>
            <p:ph idx="1"/>
          </p:nvPr>
        </p:nvSpPr>
        <p:spPr>
          <a:xfrm>
            <a:off x="5065182" y="643466"/>
            <a:ext cx="6173333" cy="5269650"/>
          </a:xfrm>
        </p:spPr>
        <p:txBody>
          <a:bodyPr anchor="ctr">
            <a:normAutofit/>
          </a:bodyPr>
          <a:lstStyle/>
          <a:p>
            <a:r>
              <a:rPr lang="en-GB" sz="1800" dirty="0">
                <a:solidFill>
                  <a:schemeClr val="tx2"/>
                </a:solidFill>
              </a:rPr>
              <a:t>Screen projections</a:t>
            </a:r>
          </a:p>
          <a:p>
            <a:r>
              <a:rPr lang="en-GB" sz="1800" dirty="0">
                <a:solidFill>
                  <a:schemeClr val="tx2"/>
                </a:solidFill>
              </a:rPr>
              <a:t>Church member windows</a:t>
            </a:r>
          </a:p>
        </p:txBody>
      </p:sp>
    </p:spTree>
    <p:extLst>
      <p:ext uri="{BB962C8B-B14F-4D97-AF65-F5344CB8AC3E}">
        <p14:creationId xmlns:p14="http://schemas.microsoft.com/office/powerpoint/2010/main" val="4148247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9A56-BBEE-4387-AE7A-821E25C8EBB3}"/>
              </a:ext>
            </a:extLst>
          </p:cNvPr>
          <p:cNvSpPr>
            <a:spLocks noGrp="1"/>
          </p:cNvSpPr>
          <p:nvPr>
            <p:ph type="title"/>
          </p:nvPr>
        </p:nvSpPr>
        <p:spPr>
          <a:xfrm>
            <a:off x="228943" y="202471"/>
            <a:ext cx="9875520" cy="1356360"/>
          </a:xfrm>
        </p:spPr>
        <p:txBody>
          <a:bodyPr>
            <a:normAutofit/>
          </a:bodyPr>
          <a:lstStyle/>
          <a:p>
            <a:r>
              <a:rPr lang="en-GB" sz="3600" dirty="0"/>
              <a:t>Advent Calendar on the Church Building</a:t>
            </a:r>
          </a:p>
        </p:txBody>
      </p:sp>
      <p:sp>
        <p:nvSpPr>
          <p:cNvPr id="3" name="AutoShape 2">
            <a:extLst>
              <a:ext uri="{FF2B5EF4-FFF2-40B4-BE49-F238E27FC236}">
                <a16:creationId xmlns:a16="http://schemas.microsoft.com/office/drawing/2014/main" id="{25B64513-469E-4EEE-AF49-3C37102E93AF}"/>
              </a:ext>
            </a:extLst>
          </p:cNvPr>
          <p:cNvSpPr>
            <a:spLocks noChangeAspect="1" noChangeArrowheads="1"/>
          </p:cNvSpPr>
          <p:nvPr/>
        </p:nvSpPr>
        <p:spPr bwMode="auto">
          <a:xfrm>
            <a:off x="5943600" y="3276600"/>
            <a:ext cx="2834640" cy="28346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18" name="Picture 2">
            <a:extLst>
              <a:ext uri="{FF2B5EF4-FFF2-40B4-BE49-F238E27FC236}">
                <a16:creationId xmlns:a16="http://schemas.microsoft.com/office/drawing/2014/main" id="{BE1CF409-DD1B-4C66-8FD1-069ED50DF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419903"/>
            <a:ext cx="5607050" cy="4358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79C5141-E98D-4FCA-A69B-BEB7B5E9A53A}"/>
              </a:ext>
            </a:extLst>
          </p:cNvPr>
          <p:cNvPicPr>
            <a:picLocks noChangeAspect="1"/>
          </p:cNvPicPr>
          <p:nvPr/>
        </p:nvPicPr>
        <p:blipFill>
          <a:blip r:embed="rId3"/>
          <a:stretch>
            <a:fillRect/>
          </a:stretch>
        </p:blipFill>
        <p:spPr>
          <a:xfrm>
            <a:off x="3969527" y="3515318"/>
            <a:ext cx="3510614" cy="2357204"/>
          </a:xfrm>
          <a:prstGeom prst="rect">
            <a:avLst/>
          </a:prstGeom>
        </p:spPr>
      </p:pic>
      <p:pic>
        <p:nvPicPr>
          <p:cNvPr id="4" name="Picture 3">
            <a:extLst>
              <a:ext uri="{FF2B5EF4-FFF2-40B4-BE49-F238E27FC236}">
                <a16:creationId xmlns:a16="http://schemas.microsoft.com/office/drawing/2014/main" id="{2E08C9B5-F967-447B-9C08-96094E18FE5E}"/>
              </a:ext>
            </a:extLst>
          </p:cNvPr>
          <p:cNvPicPr>
            <a:picLocks noChangeAspect="1"/>
          </p:cNvPicPr>
          <p:nvPr/>
        </p:nvPicPr>
        <p:blipFill>
          <a:blip r:embed="rId4"/>
          <a:stretch>
            <a:fillRect/>
          </a:stretch>
        </p:blipFill>
        <p:spPr>
          <a:xfrm>
            <a:off x="7917673" y="2723512"/>
            <a:ext cx="3721921" cy="3055105"/>
          </a:xfrm>
          <a:prstGeom prst="rect">
            <a:avLst/>
          </a:prstGeom>
        </p:spPr>
      </p:pic>
      <p:sp>
        <p:nvSpPr>
          <p:cNvPr id="8" name="Title 1">
            <a:extLst>
              <a:ext uri="{FF2B5EF4-FFF2-40B4-BE49-F238E27FC236}">
                <a16:creationId xmlns:a16="http://schemas.microsoft.com/office/drawing/2014/main" id="{0E8A63F4-8872-41DE-87EE-A7148B0AF657}"/>
              </a:ext>
            </a:extLst>
          </p:cNvPr>
          <p:cNvSpPr txBox="1">
            <a:spLocks/>
          </p:cNvSpPr>
          <p:nvPr/>
        </p:nvSpPr>
        <p:spPr>
          <a:xfrm>
            <a:off x="7917673" y="1493289"/>
            <a:ext cx="5028552"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t>Use your house window</a:t>
            </a:r>
          </a:p>
        </p:txBody>
      </p:sp>
      <p:sp>
        <p:nvSpPr>
          <p:cNvPr id="5" name="TextBox 4">
            <a:extLst>
              <a:ext uri="{FF2B5EF4-FFF2-40B4-BE49-F238E27FC236}">
                <a16:creationId xmlns:a16="http://schemas.microsoft.com/office/drawing/2014/main" id="{B547D741-3532-41C1-B4E5-012E729330FC}"/>
              </a:ext>
            </a:extLst>
          </p:cNvPr>
          <p:cNvSpPr txBox="1"/>
          <p:nvPr/>
        </p:nvSpPr>
        <p:spPr>
          <a:xfrm>
            <a:off x="1809027" y="5872522"/>
            <a:ext cx="4055165" cy="923330"/>
          </a:xfrm>
          <a:prstGeom prst="rect">
            <a:avLst/>
          </a:prstGeom>
          <a:noFill/>
        </p:spPr>
        <p:txBody>
          <a:bodyPr wrap="square" rtlCol="0">
            <a:spAutoFit/>
          </a:bodyPr>
          <a:lstStyle/>
          <a:p>
            <a:r>
              <a:rPr lang="en-GB" dirty="0">
                <a:hlinkClick r:id="rId5"/>
              </a:rPr>
              <a:t>https://www.10ofthose.com/uk/products/24485/names-of-jesus-advent-calendar</a:t>
            </a:r>
            <a:endParaRPr lang="en-GB" dirty="0"/>
          </a:p>
          <a:p>
            <a:endParaRPr lang="en-GB" dirty="0"/>
          </a:p>
        </p:txBody>
      </p:sp>
    </p:spTree>
    <p:extLst>
      <p:ext uri="{BB962C8B-B14F-4D97-AF65-F5344CB8AC3E}">
        <p14:creationId xmlns:p14="http://schemas.microsoft.com/office/powerpoint/2010/main" val="1117705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AA3D-424C-4884-A392-C1BA1A1B73D2}"/>
              </a:ext>
            </a:extLst>
          </p:cNvPr>
          <p:cNvSpPr>
            <a:spLocks noGrp="1"/>
          </p:cNvSpPr>
          <p:nvPr>
            <p:ph type="title"/>
          </p:nvPr>
        </p:nvSpPr>
        <p:spPr/>
        <p:txBody>
          <a:bodyPr/>
          <a:lstStyle/>
          <a:p>
            <a:r>
              <a:rPr lang="en-GB" dirty="0"/>
              <a:t>Shared Advent Readings</a:t>
            </a:r>
          </a:p>
        </p:txBody>
      </p:sp>
      <p:pic>
        <p:nvPicPr>
          <p:cNvPr id="5" name="Picture 4">
            <a:extLst>
              <a:ext uri="{FF2B5EF4-FFF2-40B4-BE49-F238E27FC236}">
                <a16:creationId xmlns:a16="http://schemas.microsoft.com/office/drawing/2014/main" id="{F7D3CE0A-A277-45AA-9FE6-0E363DE72893}"/>
              </a:ext>
            </a:extLst>
          </p:cNvPr>
          <p:cNvPicPr>
            <a:picLocks noChangeAspect="1"/>
          </p:cNvPicPr>
          <p:nvPr/>
        </p:nvPicPr>
        <p:blipFill rotWithShape="1">
          <a:blip r:embed="rId2"/>
          <a:srcRect r="52058"/>
          <a:stretch/>
        </p:blipFill>
        <p:spPr>
          <a:xfrm>
            <a:off x="741679" y="2070951"/>
            <a:ext cx="2432715" cy="4055211"/>
          </a:xfrm>
          <a:prstGeom prst="rect">
            <a:avLst/>
          </a:prstGeom>
        </p:spPr>
      </p:pic>
      <p:pic>
        <p:nvPicPr>
          <p:cNvPr id="7" name="Picture 6">
            <a:extLst>
              <a:ext uri="{FF2B5EF4-FFF2-40B4-BE49-F238E27FC236}">
                <a16:creationId xmlns:a16="http://schemas.microsoft.com/office/drawing/2014/main" id="{0FFDC653-EB06-40C0-810F-22F9E92268A6}"/>
              </a:ext>
            </a:extLst>
          </p:cNvPr>
          <p:cNvPicPr>
            <a:picLocks noChangeAspect="1"/>
          </p:cNvPicPr>
          <p:nvPr/>
        </p:nvPicPr>
        <p:blipFill>
          <a:blip r:embed="rId3"/>
          <a:stretch>
            <a:fillRect/>
          </a:stretch>
        </p:blipFill>
        <p:spPr>
          <a:xfrm>
            <a:off x="5942013" y="2070951"/>
            <a:ext cx="2306314" cy="4055211"/>
          </a:xfrm>
          <a:prstGeom prst="rect">
            <a:avLst/>
          </a:prstGeom>
        </p:spPr>
      </p:pic>
      <p:pic>
        <p:nvPicPr>
          <p:cNvPr id="9" name="Picture 8">
            <a:extLst>
              <a:ext uri="{FF2B5EF4-FFF2-40B4-BE49-F238E27FC236}">
                <a16:creationId xmlns:a16="http://schemas.microsoft.com/office/drawing/2014/main" id="{BA8910FC-99FC-47E2-99DC-077007C395CF}"/>
              </a:ext>
            </a:extLst>
          </p:cNvPr>
          <p:cNvPicPr>
            <a:picLocks noChangeAspect="1"/>
          </p:cNvPicPr>
          <p:nvPr/>
        </p:nvPicPr>
        <p:blipFill>
          <a:blip r:embed="rId4"/>
          <a:stretch>
            <a:fillRect/>
          </a:stretch>
        </p:blipFill>
        <p:spPr>
          <a:xfrm>
            <a:off x="8479790" y="2070951"/>
            <a:ext cx="2352853" cy="4055211"/>
          </a:xfrm>
          <a:prstGeom prst="rect">
            <a:avLst/>
          </a:prstGeom>
        </p:spPr>
      </p:pic>
      <p:pic>
        <p:nvPicPr>
          <p:cNvPr id="11" name="Picture 10">
            <a:extLst>
              <a:ext uri="{FF2B5EF4-FFF2-40B4-BE49-F238E27FC236}">
                <a16:creationId xmlns:a16="http://schemas.microsoft.com/office/drawing/2014/main" id="{823FD739-1368-4AA8-85CF-55A41E836C80}"/>
              </a:ext>
            </a:extLst>
          </p:cNvPr>
          <p:cNvPicPr>
            <a:picLocks noChangeAspect="1"/>
          </p:cNvPicPr>
          <p:nvPr/>
        </p:nvPicPr>
        <p:blipFill rotWithShape="1">
          <a:blip r:embed="rId5"/>
          <a:srcRect l="52039"/>
          <a:stretch/>
        </p:blipFill>
        <p:spPr>
          <a:xfrm>
            <a:off x="3341845" y="2070951"/>
            <a:ext cx="2432716" cy="4054191"/>
          </a:xfrm>
          <a:prstGeom prst="rect">
            <a:avLst/>
          </a:prstGeom>
        </p:spPr>
      </p:pic>
    </p:spTree>
    <p:extLst>
      <p:ext uri="{BB962C8B-B14F-4D97-AF65-F5344CB8AC3E}">
        <p14:creationId xmlns:p14="http://schemas.microsoft.com/office/powerpoint/2010/main" val="100744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AA3D-424C-4884-A392-C1BA1A1B73D2}"/>
              </a:ext>
            </a:extLst>
          </p:cNvPr>
          <p:cNvSpPr>
            <a:spLocks noGrp="1"/>
          </p:cNvSpPr>
          <p:nvPr>
            <p:ph type="title"/>
          </p:nvPr>
        </p:nvSpPr>
        <p:spPr/>
        <p:txBody>
          <a:bodyPr/>
          <a:lstStyle/>
          <a:p>
            <a:r>
              <a:rPr lang="en-GB" dirty="0"/>
              <a:t>Advent at Home</a:t>
            </a:r>
          </a:p>
        </p:txBody>
      </p:sp>
      <p:pic>
        <p:nvPicPr>
          <p:cNvPr id="4" name="Picture 3" descr="Graphical user interface, website&#10;&#10;Description automatically generated">
            <a:extLst>
              <a:ext uri="{FF2B5EF4-FFF2-40B4-BE49-F238E27FC236}">
                <a16:creationId xmlns:a16="http://schemas.microsoft.com/office/drawing/2014/main" id="{8D2EB67C-B30A-4933-A60D-7FD3D5416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936" y="1010469"/>
            <a:ext cx="3173925" cy="4837062"/>
          </a:xfrm>
          <a:prstGeom prst="rect">
            <a:avLst/>
          </a:prstGeom>
        </p:spPr>
      </p:pic>
    </p:spTree>
    <p:extLst>
      <p:ext uri="{BB962C8B-B14F-4D97-AF65-F5344CB8AC3E}">
        <p14:creationId xmlns:p14="http://schemas.microsoft.com/office/powerpoint/2010/main" val="99070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3113-B45C-4012-AE8B-D1C1577DD5B2}"/>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361C1267-2913-4441-9C29-2D738A48E815}"/>
              </a:ext>
            </a:extLst>
          </p:cNvPr>
          <p:cNvSpPr>
            <a:spLocks noGrp="1"/>
          </p:cNvSpPr>
          <p:nvPr>
            <p:ph idx="1"/>
          </p:nvPr>
        </p:nvSpPr>
        <p:spPr/>
        <p:txBody>
          <a:bodyPr>
            <a:normAutofit fontScale="92500"/>
          </a:bodyPr>
          <a:lstStyle/>
          <a:p>
            <a:r>
              <a:rPr lang="en-GB" dirty="0"/>
              <a:t>CPO - </a:t>
            </a:r>
            <a:r>
              <a:rPr lang="en-GB" dirty="0">
                <a:hlinkClick r:id="rId2"/>
              </a:rPr>
              <a:t>https://www.cpo.org.uk/catalogue.aspx?cat=5010</a:t>
            </a:r>
            <a:endParaRPr lang="en-GB" dirty="0"/>
          </a:p>
          <a:p>
            <a:r>
              <a:rPr lang="en-GB" dirty="0"/>
              <a:t>Posters</a:t>
            </a:r>
          </a:p>
          <a:p>
            <a:r>
              <a:rPr lang="en-GB" dirty="0"/>
              <a:t>Cards</a:t>
            </a:r>
          </a:p>
          <a:p>
            <a:r>
              <a:rPr lang="en-GB" dirty="0"/>
              <a:t>Books</a:t>
            </a:r>
          </a:p>
          <a:p>
            <a:pPr marL="45720" indent="0">
              <a:buNone/>
            </a:pPr>
            <a:r>
              <a:rPr lang="en-GB" dirty="0"/>
              <a:t>10ofthose.com </a:t>
            </a:r>
            <a:r>
              <a:rPr lang="en-GB" dirty="0">
                <a:hlinkClick r:id="rId3"/>
              </a:rPr>
              <a:t>https://www.10ofthose.com/uk/special-offers/point-to-jesus-this-christmas</a:t>
            </a:r>
            <a:endParaRPr lang="en-GB" dirty="0"/>
          </a:p>
          <a:p>
            <a:r>
              <a:rPr lang="en-GB" dirty="0"/>
              <a:t>Tracts</a:t>
            </a:r>
          </a:p>
          <a:p>
            <a:r>
              <a:rPr lang="en-GB" dirty="0"/>
              <a:t>Books</a:t>
            </a:r>
          </a:p>
          <a:p>
            <a:r>
              <a:rPr lang="en-GB" dirty="0"/>
              <a:t>Cards</a:t>
            </a:r>
          </a:p>
          <a:p>
            <a:pPr marL="45720" indent="0">
              <a:buNone/>
            </a:pPr>
            <a:r>
              <a:rPr lang="en-GB" dirty="0"/>
              <a:t>www.theresourcehub.co.uk</a:t>
            </a:r>
          </a:p>
        </p:txBody>
      </p:sp>
    </p:spTree>
    <p:extLst>
      <p:ext uri="{BB962C8B-B14F-4D97-AF65-F5344CB8AC3E}">
        <p14:creationId xmlns:p14="http://schemas.microsoft.com/office/powerpoint/2010/main" val="313178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D295-0E36-4969-8C4C-A516644273D8}"/>
              </a:ext>
            </a:extLst>
          </p:cNvPr>
          <p:cNvSpPr>
            <a:spLocks noGrp="1"/>
          </p:cNvSpPr>
          <p:nvPr>
            <p:ph type="title"/>
          </p:nvPr>
        </p:nvSpPr>
        <p:spPr>
          <a:xfrm>
            <a:off x="653145" y="609599"/>
            <a:ext cx="3069770" cy="5606143"/>
          </a:xfrm>
        </p:spPr>
        <p:txBody>
          <a:bodyPr>
            <a:normAutofit/>
          </a:bodyPr>
          <a:lstStyle/>
          <a:p>
            <a:r>
              <a:rPr lang="en-GB"/>
              <a:t>Christmas is not Cancelled</a:t>
            </a:r>
          </a:p>
        </p:txBody>
      </p:sp>
      <p:sp>
        <p:nvSpPr>
          <p:cNvPr id="3" name="Content Placeholder 2">
            <a:extLst>
              <a:ext uri="{FF2B5EF4-FFF2-40B4-BE49-F238E27FC236}">
                <a16:creationId xmlns:a16="http://schemas.microsoft.com/office/drawing/2014/main" id="{B43B7521-21B2-46C7-877A-67C80F130143}"/>
              </a:ext>
            </a:extLst>
          </p:cNvPr>
          <p:cNvSpPr>
            <a:spLocks noGrp="1"/>
          </p:cNvSpPr>
          <p:nvPr>
            <p:ph idx="1"/>
          </p:nvPr>
        </p:nvSpPr>
        <p:spPr>
          <a:xfrm>
            <a:off x="4545004" y="609600"/>
            <a:ext cx="6961196" cy="3777343"/>
          </a:xfrm>
        </p:spPr>
        <p:txBody>
          <a:bodyPr>
            <a:normAutofit/>
          </a:bodyPr>
          <a:lstStyle/>
          <a:p>
            <a:r>
              <a:rPr lang="en-GB"/>
              <a:t>Get out of sticking plaster mode</a:t>
            </a:r>
          </a:p>
          <a:p>
            <a:r>
              <a:rPr lang="en-GB"/>
              <a:t>Take the opportunity to mix things up</a:t>
            </a:r>
          </a:p>
          <a:p>
            <a:r>
              <a:rPr lang="en-GB"/>
              <a:t>Think beyond the 25</a:t>
            </a:r>
            <a:r>
              <a:rPr lang="en-GB" baseline="30000"/>
              <a:t>th</a:t>
            </a:r>
            <a:r>
              <a:rPr lang="en-GB"/>
              <a:t> December</a:t>
            </a:r>
          </a:p>
          <a:p>
            <a:r>
              <a:rPr lang="en-GB"/>
              <a:t>Gather a team</a:t>
            </a:r>
          </a:p>
          <a:p>
            <a:r>
              <a:rPr lang="en-GB"/>
              <a:t>Risk Assess</a:t>
            </a:r>
          </a:p>
        </p:txBody>
      </p:sp>
      <p:pic>
        <p:nvPicPr>
          <p:cNvPr id="5" name="Picture 4">
            <a:extLst>
              <a:ext uri="{FF2B5EF4-FFF2-40B4-BE49-F238E27FC236}">
                <a16:creationId xmlns:a16="http://schemas.microsoft.com/office/drawing/2014/main" id="{27F5455B-D332-44EB-8C2A-D73CE4C7BA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45003" y="3857625"/>
            <a:ext cx="3717309" cy="2358117"/>
          </a:xfrm>
          <a:prstGeom prst="rect">
            <a:avLst/>
          </a:prstGeom>
        </p:spPr>
      </p:pic>
    </p:spTree>
    <p:extLst>
      <p:ext uri="{BB962C8B-B14F-4D97-AF65-F5344CB8AC3E}">
        <p14:creationId xmlns:p14="http://schemas.microsoft.com/office/powerpoint/2010/main" val="2268075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63635B-6532-470F-BD5C-CF4DB5FDE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13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FB804C-3CFB-42D1-A7D2-AC6F382D0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2A56FF0-72C9-4F01-8EBB-EEA8D012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CBDE8C74-F1A0-4CE3-9C56-4A38C8A1B8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71264" y="1123527"/>
            <a:ext cx="5449467" cy="4604800"/>
          </a:xfrm>
          <a:prstGeom prst="rect">
            <a:avLst/>
          </a:prstGeom>
        </p:spPr>
      </p:pic>
    </p:spTree>
    <p:extLst>
      <p:ext uri="{BB962C8B-B14F-4D97-AF65-F5344CB8AC3E}">
        <p14:creationId xmlns:p14="http://schemas.microsoft.com/office/powerpoint/2010/main" val="295230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24E87C-8BD1-43EE-8515-EA177A508B56}"/>
              </a:ext>
            </a:extLst>
          </p:cNvPr>
          <p:cNvSpPr>
            <a:spLocks noGrp="1"/>
          </p:cNvSpPr>
          <p:nvPr>
            <p:ph type="title"/>
          </p:nvPr>
        </p:nvSpPr>
        <p:spPr>
          <a:xfrm>
            <a:off x="643467" y="643467"/>
            <a:ext cx="3602736" cy="2171172"/>
          </a:xfrm>
        </p:spPr>
        <p:txBody>
          <a:bodyPr>
            <a:normAutofit/>
          </a:bodyPr>
          <a:lstStyle/>
          <a:p>
            <a:pPr algn="ctr"/>
            <a:r>
              <a:rPr lang="en-GB" sz="3200" dirty="0">
                <a:solidFill>
                  <a:schemeClr val="tx2"/>
                </a:solidFill>
              </a:rPr>
              <a:t>Thinking beyond Carols</a:t>
            </a: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2AAB80-9703-4347-921F-F70687E56D30}"/>
              </a:ext>
            </a:extLst>
          </p:cNvPr>
          <p:cNvSpPr>
            <a:spLocks noGrp="1"/>
          </p:cNvSpPr>
          <p:nvPr>
            <p:ph idx="1"/>
          </p:nvPr>
        </p:nvSpPr>
        <p:spPr>
          <a:xfrm>
            <a:off x="5065182" y="643466"/>
            <a:ext cx="6173333" cy="5269650"/>
          </a:xfrm>
        </p:spPr>
        <p:txBody>
          <a:bodyPr anchor="ctr">
            <a:normAutofit/>
          </a:bodyPr>
          <a:lstStyle/>
          <a:p>
            <a:r>
              <a:rPr lang="en-GB" sz="2000" dirty="0">
                <a:solidFill>
                  <a:schemeClr val="tx2"/>
                </a:solidFill>
              </a:rPr>
              <a:t>2018 YouGov poll said 49% of people said the idea of going to church at Christmas was irrelevant to them</a:t>
            </a:r>
          </a:p>
          <a:p>
            <a:r>
              <a:rPr lang="en-GB" sz="2000" dirty="0">
                <a:solidFill>
                  <a:schemeClr val="tx2"/>
                </a:solidFill>
              </a:rPr>
              <a:t>Listening/Singing carols was liked by 61% people</a:t>
            </a:r>
          </a:p>
          <a:p>
            <a:endParaRPr lang="en-GB" sz="2000" dirty="0">
              <a:solidFill>
                <a:schemeClr val="tx2"/>
              </a:solidFill>
            </a:endParaRPr>
          </a:p>
          <a:p>
            <a:pPr lvl="1"/>
            <a:r>
              <a:rPr lang="en-GB" sz="1800" dirty="0">
                <a:solidFill>
                  <a:schemeClr val="tx2"/>
                </a:solidFill>
              </a:rPr>
              <a:t>Gathering together for Christmas dinner is likely to be restricted </a:t>
            </a:r>
          </a:p>
          <a:p>
            <a:pPr lvl="1"/>
            <a:r>
              <a:rPr lang="en-GB" sz="1800" dirty="0">
                <a:solidFill>
                  <a:schemeClr val="tx2"/>
                </a:solidFill>
              </a:rPr>
              <a:t>Local travel restrictions</a:t>
            </a:r>
          </a:p>
          <a:p>
            <a:pPr lvl="1"/>
            <a:r>
              <a:rPr lang="en-GB" sz="1800" dirty="0">
                <a:solidFill>
                  <a:schemeClr val="tx2"/>
                </a:solidFill>
              </a:rPr>
              <a:t>8 million people live alone</a:t>
            </a:r>
          </a:p>
          <a:p>
            <a:pPr lvl="1"/>
            <a:r>
              <a:rPr lang="en-GB" sz="1800" dirty="0">
                <a:solidFill>
                  <a:schemeClr val="tx2"/>
                </a:solidFill>
              </a:rPr>
              <a:t>650,000 fewer people on the national payroll</a:t>
            </a:r>
          </a:p>
          <a:p>
            <a:endParaRPr lang="en-GB" sz="2000" dirty="0">
              <a:solidFill>
                <a:schemeClr val="tx2"/>
              </a:solidFill>
            </a:endParaRPr>
          </a:p>
          <a:p>
            <a:r>
              <a:rPr lang="en-GB" sz="2000" dirty="0">
                <a:solidFill>
                  <a:schemeClr val="tx2"/>
                </a:solidFill>
              </a:rPr>
              <a:t>It might be helpful to think about these 3 overlapping groups</a:t>
            </a:r>
          </a:p>
        </p:txBody>
      </p:sp>
      <p:sp>
        <p:nvSpPr>
          <p:cNvPr id="11" name="Oval 10">
            <a:extLst>
              <a:ext uri="{FF2B5EF4-FFF2-40B4-BE49-F238E27FC236}">
                <a16:creationId xmlns:a16="http://schemas.microsoft.com/office/drawing/2014/main" id="{251365A0-9D65-4597-81EA-3063621712C2}"/>
              </a:ext>
            </a:extLst>
          </p:cNvPr>
          <p:cNvSpPr/>
          <p:nvPr/>
        </p:nvSpPr>
        <p:spPr>
          <a:xfrm>
            <a:off x="1393115" y="2343414"/>
            <a:ext cx="2510092" cy="2171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Church Family</a:t>
            </a:r>
          </a:p>
        </p:txBody>
      </p:sp>
      <p:sp>
        <p:nvSpPr>
          <p:cNvPr id="14" name="Oval 13">
            <a:extLst>
              <a:ext uri="{FF2B5EF4-FFF2-40B4-BE49-F238E27FC236}">
                <a16:creationId xmlns:a16="http://schemas.microsoft.com/office/drawing/2014/main" id="{57CF6618-35F4-46F9-B22F-978794C3905B}"/>
              </a:ext>
            </a:extLst>
          </p:cNvPr>
          <p:cNvSpPr/>
          <p:nvPr/>
        </p:nvSpPr>
        <p:spPr>
          <a:xfrm>
            <a:off x="507032" y="3470086"/>
            <a:ext cx="2434951" cy="2171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Community</a:t>
            </a:r>
          </a:p>
        </p:txBody>
      </p:sp>
      <p:sp>
        <p:nvSpPr>
          <p:cNvPr id="18" name="Oval 17">
            <a:extLst>
              <a:ext uri="{FF2B5EF4-FFF2-40B4-BE49-F238E27FC236}">
                <a16:creationId xmlns:a16="http://schemas.microsoft.com/office/drawing/2014/main" id="{66E083CE-0D33-43D7-B400-159BD6EA2971}"/>
              </a:ext>
            </a:extLst>
          </p:cNvPr>
          <p:cNvSpPr/>
          <p:nvPr/>
        </p:nvSpPr>
        <p:spPr>
          <a:xfrm>
            <a:off x="2242054" y="3604591"/>
            <a:ext cx="2176022" cy="2171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Children</a:t>
            </a:r>
          </a:p>
        </p:txBody>
      </p:sp>
    </p:spTree>
    <p:extLst>
      <p:ext uri="{BB962C8B-B14F-4D97-AF65-F5344CB8AC3E}">
        <p14:creationId xmlns:p14="http://schemas.microsoft.com/office/powerpoint/2010/main" val="210130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3BAE-81A8-4095-A05E-FB66B19BD0C4}"/>
              </a:ext>
            </a:extLst>
          </p:cNvPr>
          <p:cNvSpPr>
            <a:spLocks noGrp="1"/>
          </p:cNvSpPr>
          <p:nvPr>
            <p:ph type="title"/>
          </p:nvPr>
        </p:nvSpPr>
        <p:spPr>
          <a:xfrm>
            <a:off x="1143000" y="609600"/>
            <a:ext cx="9875520" cy="1356360"/>
          </a:xfrm>
        </p:spPr>
        <p:txBody>
          <a:bodyPr>
            <a:normAutofit/>
          </a:bodyPr>
          <a:lstStyle/>
          <a:p>
            <a:r>
              <a:rPr lang="en-GB"/>
              <a:t>Good news for families with children</a:t>
            </a:r>
          </a:p>
        </p:txBody>
      </p:sp>
      <p:pic>
        <p:nvPicPr>
          <p:cNvPr id="5" name="Picture 4">
            <a:extLst>
              <a:ext uri="{FF2B5EF4-FFF2-40B4-BE49-F238E27FC236}">
                <a16:creationId xmlns:a16="http://schemas.microsoft.com/office/drawing/2014/main" id="{13678AE3-D9BD-462F-95E2-7662F8693F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16621" y="2093789"/>
            <a:ext cx="2896569" cy="2896569"/>
          </a:xfrm>
          <a:prstGeom prst="rect">
            <a:avLst/>
          </a:prstGeom>
        </p:spPr>
      </p:pic>
      <p:sp>
        <p:nvSpPr>
          <p:cNvPr id="3" name="Content Placeholder 2">
            <a:extLst>
              <a:ext uri="{FF2B5EF4-FFF2-40B4-BE49-F238E27FC236}">
                <a16:creationId xmlns:a16="http://schemas.microsoft.com/office/drawing/2014/main" id="{1EB20E5E-9756-46F3-9934-852503728578}"/>
              </a:ext>
            </a:extLst>
          </p:cNvPr>
          <p:cNvSpPr>
            <a:spLocks noGrp="1"/>
          </p:cNvSpPr>
          <p:nvPr>
            <p:ph idx="1"/>
          </p:nvPr>
        </p:nvSpPr>
        <p:spPr>
          <a:xfrm>
            <a:off x="4490977" y="2057400"/>
            <a:ext cx="6524894" cy="4038600"/>
          </a:xfrm>
        </p:spPr>
        <p:txBody>
          <a:bodyPr>
            <a:normAutofit/>
          </a:bodyPr>
          <a:lstStyle/>
          <a:p>
            <a:r>
              <a:rPr lang="en-GB" sz="2000" b="1" dirty="0"/>
              <a:t>Don’t want</a:t>
            </a:r>
          </a:p>
          <a:p>
            <a:r>
              <a:rPr lang="en-GB" sz="2000" dirty="0"/>
              <a:t>More livestreams or screen options</a:t>
            </a:r>
          </a:p>
          <a:p>
            <a:r>
              <a:rPr lang="en-GB" sz="2000" dirty="0"/>
              <a:t>Want their children’s behaviour to be on show</a:t>
            </a:r>
          </a:p>
          <a:p>
            <a:r>
              <a:rPr lang="en-GB" sz="2000" dirty="0"/>
              <a:t>Want a sad version of last year</a:t>
            </a:r>
          </a:p>
          <a:p>
            <a:r>
              <a:rPr lang="en-GB" sz="2000" b="1" dirty="0"/>
              <a:t>Do want</a:t>
            </a:r>
          </a:p>
          <a:p>
            <a:r>
              <a:rPr lang="en-GB" sz="2000" dirty="0"/>
              <a:t>an immersive experience offering wonder</a:t>
            </a:r>
          </a:p>
          <a:p>
            <a:r>
              <a:rPr lang="en-GB" sz="2000" dirty="0"/>
              <a:t>Enjoy adventure and informality</a:t>
            </a:r>
          </a:p>
          <a:p>
            <a:r>
              <a:rPr lang="en-GB" sz="2000" dirty="0"/>
              <a:t>Want to be part of their community</a:t>
            </a:r>
          </a:p>
          <a:p>
            <a:r>
              <a:rPr lang="en-GB" sz="2000" dirty="0"/>
              <a:t>Want to create memories</a:t>
            </a:r>
          </a:p>
          <a:p>
            <a:endParaRPr lang="en-GB" sz="2000" dirty="0"/>
          </a:p>
        </p:txBody>
      </p:sp>
    </p:spTree>
    <p:extLst>
      <p:ext uri="{BB962C8B-B14F-4D97-AF65-F5344CB8AC3E}">
        <p14:creationId xmlns:p14="http://schemas.microsoft.com/office/powerpoint/2010/main" val="401814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5EE2-0C0D-44B1-A44F-7B098176F61C}"/>
              </a:ext>
            </a:extLst>
          </p:cNvPr>
          <p:cNvSpPr>
            <a:spLocks noGrp="1"/>
          </p:cNvSpPr>
          <p:nvPr>
            <p:ph type="title"/>
          </p:nvPr>
        </p:nvSpPr>
        <p:spPr/>
        <p:txBody>
          <a:bodyPr/>
          <a:lstStyle/>
          <a:p>
            <a:r>
              <a:rPr lang="en-GB" dirty="0"/>
              <a:t>Deconstructed Nativity</a:t>
            </a:r>
          </a:p>
        </p:txBody>
      </p:sp>
      <p:pic>
        <p:nvPicPr>
          <p:cNvPr id="5" name="Picture 4">
            <a:extLst>
              <a:ext uri="{FF2B5EF4-FFF2-40B4-BE49-F238E27FC236}">
                <a16:creationId xmlns:a16="http://schemas.microsoft.com/office/drawing/2014/main" id="{7A123904-9C42-4822-89BC-9792D7E7FBBF}"/>
              </a:ext>
            </a:extLst>
          </p:cNvPr>
          <p:cNvPicPr>
            <a:picLocks noChangeAspect="1"/>
          </p:cNvPicPr>
          <p:nvPr/>
        </p:nvPicPr>
        <p:blipFill>
          <a:blip r:embed="rId2"/>
          <a:stretch>
            <a:fillRect/>
          </a:stretch>
        </p:blipFill>
        <p:spPr>
          <a:xfrm>
            <a:off x="568960" y="1952544"/>
            <a:ext cx="3214039" cy="2321078"/>
          </a:xfrm>
          <a:prstGeom prst="rect">
            <a:avLst/>
          </a:prstGeom>
        </p:spPr>
      </p:pic>
      <p:pic>
        <p:nvPicPr>
          <p:cNvPr id="6146" name="Picture 2" descr="2015 Shop Windows – First Saturday in September">
            <a:extLst>
              <a:ext uri="{FF2B5EF4-FFF2-40B4-BE49-F238E27FC236}">
                <a16:creationId xmlns:a16="http://schemas.microsoft.com/office/drawing/2014/main" id="{0437765A-588E-454E-9A7C-94168997C4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087" y="3263331"/>
            <a:ext cx="3328868" cy="22213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ativity Play | Wintershall">
            <a:extLst>
              <a:ext uri="{FF2B5EF4-FFF2-40B4-BE49-F238E27FC236}">
                <a16:creationId xmlns:a16="http://schemas.microsoft.com/office/drawing/2014/main" id="{F7352547-3DEE-45B7-9640-3461A1E6E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175" y="3970866"/>
            <a:ext cx="3578225" cy="2385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023A7E-F09D-4047-89EF-AA3A618A0433}"/>
              </a:ext>
            </a:extLst>
          </p:cNvPr>
          <p:cNvSpPr txBox="1"/>
          <p:nvPr/>
        </p:nvSpPr>
        <p:spPr>
          <a:xfrm>
            <a:off x="444717" y="4535478"/>
            <a:ext cx="3328868" cy="1200329"/>
          </a:xfrm>
          <a:prstGeom prst="rect">
            <a:avLst/>
          </a:prstGeom>
          <a:noFill/>
        </p:spPr>
        <p:txBody>
          <a:bodyPr wrap="square" rtlCol="0">
            <a:spAutoFit/>
          </a:bodyPr>
          <a:lstStyle/>
          <a:p>
            <a:pPr algn="ctr"/>
            <a:r>
              <a:rPr lang="en-GB" sz="2400" dirty="0">
                <a:solidFill>
                  <a:schemeClr val="bg1"/>
                </a:solidFill>
              </a:rPr>
              <a:t>Treasure Hunt</a:t>
            </a:r>
          </a:p>
          <a:p>
            <a:pPr algn="ctr"/>
            <a:r>
              <a:rPr lang="en-GB" sz="2400" dirty="0">
                <a:solidFill>
                  <a:schemeClr val="bg1"/>
                </a:solidFill>
              </a:rPr>
              <a:t>or</a:t>
            </a:r>
          </a:p>
          <a:p>
            <a:pPr algn="ctr"/>
            <a:r>
              <a:rPr lang="en-GB" sz="2400" dirty="0">
                <a:solidFill>
                  <a:schemeClr val="bg1"/>
                </a:solidFill>
              </a:rPr>
              <a:t>Geocaching – swaps</a:t>
            </a:r>
          </a:p>
        </p:txBody>
      </p:sp>
      <p:sp>
        <p:nvSpPr>
          <p:cNvPr id="7" name="TextBox 6">
            <a:extLst>
              <a:ext uri="{FF2B5EF4-FFF2-40B4-BE49-F238E27FC236}">
                <a16:creationId xmlns:a16="http://schemas.microsoft.com/office/drawing/2014/main" id="{F4642BD0-F200-4602-A7F3-1FE16FA74552}"/>
              </a:ext>
            </a:extLst>
          </p:cNvPr>
          <p:cNvSpPr txBox="1"/>
          <p:nvPr/>
        </p:nvSpPr>
        <p:spPr>
          <a:xfrm>
            <a:off x="4244087" y="2148073"/>
            <a:ext cx="3328868" cy="830997"/>
          </a:xfrm>
          <a:prstGeom prst="rect">
            <a:avLst/>
          </a:prstGeom>
          <a:noFill/>
        </p:spPr>
        <p:txBody>
          <a:bodyPr wrap="square" rtlCol="0">
            <a:spAutoFit/>
          </a:bodyPr>
          <a:lstStyle/>
          <a:p>
            <a:pPr algn="ctr"/>
            <a:r>
              <a:rPr lang="en-GB" sz="2400" dirty="0">
                <a:solidFill>
                  <a:schemeClr val="bg1"/>
                </a:solidFill>
              </a:rPr>
              <a:t>Treasure Hunt – nativity figures in shop windows</a:t>
            </a:r>
          </a:p>
        </p:txBody>
      </p:sp>
      <p:sp>
        <p:nvSpPr>
          <p:cNvPr id="9" name="TextBox 8">
            <a:extLst>
              <a:ext uri="{FF2B5EF4-FFF2-40B4-BE49-F238E27FC236}">
                <a16:creationId xmlns:a16="http://schemas.microsoft.com/office/drawing/2014/main" id="{A5725E73-330F-4E3F-B324-2A9FDA9900F9}"/>
              </a:ext>
            </a:extLst>
          </p:cNvPr>
          <p:cNvSpPr txBox="1"/>
          <p:nvPr/>
        </p:nvSpPr>
        <p:spPr>
          <a:xfrm>
            <a:off x="8294172" y="3096886"/>
            <a:ext cx="3328868" cy="830997"/>
          </a:xfrm>
          <a:prstGeom prst="rect">
            <a:avLst/>
          </a:prstGeom>
          <a:noFill/>
        </p:spPr>
        <p:txBody>
          <a:bodyPr wrap="square" rtlCol="0">
            <a:spAutoFit/>
          </a:bodyPr>
          <a:lstStyle/>
          <a:p>
            <a:pPr algn="ctr"/>
            <a:r>
              <a:rPr lang="en-GB" sz="2400" dirty="0">
                <a:solidFill>
                  <a:schemeClr val="bg1"/>
                </a:solidFill>
              </a:rPr>
              <a:t>Hunt the Stranger?</a:t>
            </a:r>
          </a:p>
          <a:p>
            <a:pPr algn="ctr"/>
            <a:r>
              <a:rPr lang="en-GB" sz="2400" dirty="0">
                <a:solidFill>
                  <a:schemeClr val="bg1"/>
                </a:solidFill>
              </a:rPr>
              <a:t>Household tableaux</a:t>
            </a:r>
          </a:p>
        </p:txBody>
      </p:sp>
    </p:spTree>
    <p:extLst>
      <p:ext uri="{BB962C8B-B14F-4D97-AF65-F5344CB8AC3E}">
        <p14:creationId xmlns:p14="http://schemas.microsoft.com/office/powerpoint/2010/main" val="74284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22208-5824-4630-8259-20EC3BFAD5E1}"/>
              </a:ext>
            </a:extLst>
          </p:cNvPr>
          <p:cNvSpPr>
            <a:spLocks noGrp="1"/>
          </p:cNvSpPr>
          <p:nvPr>
            <p:ph type="title"/>
          </p:nvPr>
        </p:nvSpPr>
        <p:spPr>
          <a:xfrm>
            <a:off x="937727" y="3431955"/>
            <a:ext cx="9875520" cy="1356360"/>
          </a:xfrm>
        </p:spPr>
        <p:txBody>
          <a:bodyPr>
            <a:normAutofit/>
          </a:bodyPr>
          <a:lstStyle/>
          <a:p>
            <a:r>
              <a:rPr lang="en-GB" dirty="0"/>
              <a:t>        Christmas- easy recipes</a:t>
            </a:r>
          </a:p>
        </p:txBody>
      </p:sp>
      <p:sp>
        <p:nvSpPr>
          <p:cNvPr id="3" name="Content Placeholder 2">
            <a:extLst>
              <a:ext uri="{FF2B5EF4-FFF2-40B4-BE49-F238E27FC236}">
                <a16:creationId xmlns:a16="http://schemas.microsoft.com/office/drawing/2014/main" id="{3A1F708F-BB84-4A4F-A668-8AFDDB85E9B9}"/>
              </a:ext>
            </a:extLst>
          </p:cNvPr>
          <p:cNvSpPr>
            <a:spLocks noGrp="1"/>
          </p:cNvSpPr>
          <p:nvPr>
            <p:ph idx="1"/>
          </p:nvPr>
        </p:nvSpPr>
        <p:spPr>
          <a:xfrm>
            <a:off x="729341" y="4464697"/>
            <a:ext cx="9872871" cy="4038600"/>
          </a:xfrm>
        </p:spPr>
        <p:txBody>
          <a:bodyPr/>
          <a:lstStyle/>
          <a:p>
            <a:pPr>
              <a:buFont typeface="Wingdings" panose="05000000000000000000" pitchFamily="2" charset="2"/>
              <a:buChar char="ü"/>
            </a:pPr>
            <a:r>
              <a:rPr lang="en-GB" dirty="0"/>
              <a:t>Recipe  to be sent to the families</a:t>
            </a:r>
          </a:p>
          <a:p>
            <a:pPr>
              <a:buFont typeface="Wingdings" panose="05000000000000000000" pitchFamily="2" charset="2"/>
              <a:buChar char="ü"/>
            </a:pPr>
            <a:r>
              <a:rPr lang="en-GB" dirty="0"/>
              <a:t>Recipe and ingredients  (deprived families)</a:t>
            </a:r>
          </a:p>
          <a:p>
            <a:pPr>
              <a:buFont typeface="Wingdings" panose="05000000000000000000" pitchFamily="2" charset="2"/>
              <a:buChar char="ü"/>
            </a:pPr>
            <a:r>
              <a:rPr lang="en-GB" dirty="0"/>
              <a:t>The recipe can be done over Zoom- Really good fun for families and kids</a:t>
            </a:r>
          </a:p>
        </p:txBody>
      </p:sp>
      <p:pic>
        <p:nvPicPr>
          <p:cNvPr id="2054" name="Picture 6" descr="See the source image">
            <a:extLst>
              <a:ext uri="{FF2B5EF4-FFF2-40B4-BE49-F238E27FC236}">
                <a16:creationId xmlns:a16="http://schemas.microsoft.com/office/drawing/2014/main" id="{22C65EFC-CB94-4016-B887-9495DE522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995" y="333919"/>
            <a:ext cx="5618474" cy="331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1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3BAE-81A8-4095-A05E-FB66B19BD0C4}"/>
              </a:ext>
            </a:extLst>
          </p:cNvPr>
          <p:cNvSpPr>
            <a:spLocks noGrp="1"/>
          </p:cNvSpPr>
          <p:nvPr>
            <p:ph type="title"/>
          </p:nvPr>
        </p:nvSpPr>
        <p:spPr>
          <a:xfrm>
            <a:off x="1143000" y="609600"/>
            <a:ext cx="9875520" cy="1356360"/>
          </a:xfrm>
        </p:spPr>
        <p:txBody>
          <a:bodyPr>
            <a:normAutofit/>
          </a:bodyPr>
          <a:lstStyle/>
          <a:p>
            <a:r>
              <a:rPr lang="en-GB" sz="3100"/>
              <a:t>Good news by caring for people</a:t>
            </a:r>
            <a:br>
              <a:rPr lang="en-GB" sz="3100"/>
            </a:br>
            <a:r>
              <a:rPr lang="en-GB" sz="3100"/>
              <a:t>- something free to people who have no concept of grace</a:t>
            </a:r>
          </a:p>
        </p:txBody>
      </p:sp>
      <p:sp>
        <p:nvSpPr>
          <p:cNvPr id="3" name="Content Placeholder 2">
            <a:extLst>
              <a:ext uri="{FF2B5EF4-FFF2-40B4-BE49-F238E27FC236}">
                <a16:creationId xmlns:a16="http://schemas.microsoft.com/office/drawing/2014/main" id="{1EB20E5E-9756-46F3-9934-852503728578}"/>
              </a:ext>
            </a:extLst>
          </p:cNvPr>
          <p:cNvSpPr>
            <a:spLocks noGrp="1"/>
          </p:cNvSpPr>
          <p:nvPr>
            <p:ph idx="1"/>
          </p:nvPr>
        </p:nvSpPr>
        <p:spPr>
          <a:xfrm>
            <a:off x="1143000" y="2057400"/>
            <a:ext cx="6693061" cy="4038600"/>
          </a:xfrm>
        </p:spPr>
        <p:txBody>
          <a:bodyPr>
            <a:normAutofit/>
          </a:bodyPr>
          <a:lstStyle/>
          <a:p>
            <a:r>
              <a:rPr lang="en-GB"/>
              <a:t>Good neighbours</a:t>
            </a:r>
          </a:p>
          <a:p>
            <a:r>
              <a:rPr lang="en-GB"/>
              <a:t>Offering hospitality</a:t>
            </a:r>
          </a:p>
          <a:p>
            <a:r>
              <a:rPr lang="en-GB"/>
              <a:t>Christmas cards</a:t>
            </a:r>
          </a:p>
        </p:txBody>
      </p:sp>
      <p:pic>
        <p:nvPicPr>
          <p:cNvPr id="5" name="Picture 4" descr="Graphical user interface, application&#10;&#10;Description automatically generated">
            <a:extLst>
              <a:ext uri="{FF2B5EF4-FFF2-40B4-BE49-F238E27FC236}">
                <a16:creationId xmlns:a16="http://schemas.microsoft.com/office/drawing/2014/main" id="{340C08AD-0384-453A-9C5E-F9BB0354A36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179" r="16907" b="-1"/>
          <a:stretch/>
        </p:blipFill>
        <p:spPr>
          <a:xfrm>
            <a:off x="8080881" y="2093789"/>
            <a:ext cx="2896569" cy="3519934"/>
          </a:xfrm>
          <a:prstGeom prst="rect">
            <a:avLst/>
          </a:prstGeom>
        </p:spPr>
      </p:pic>
    </p:spTree>
    <p:extLst>
      <p:ext uri="{BB962C8B-B14F-4D97-AF65-F5344CB8AC3E}">
        <p14:creationId xmlns:p14="http://schemas.microsoft.com/office/powerpoint/2010/main" val="64431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1D1ED-3C6C-4921-9EF2-9DD3E830AB46}"/>
              </a:ext>
            </a:extLst>
          </p:cNvPr>
          <p:cNvSpPr>
            <a:spLocks noGrp="1"/>
          </p:cNvSpPr>
          <p:nvPr>
            <p:ph type="title"/>
          </p:nvPr>
        </p:nvSpPr>
        <p:spPr/>
        <p:txBody>
          <a:bodyPr/>
          <a:lstStyle/>
          <a:p>
            <a:r>
              <a:rPr lang="en-GB" dirty="0"/>
              <a:t>Shoes box appeal style – list given to the member</a:t>
            </a:r>
          </a:p>
        </p:txBody>
      </p:sp>
      <p:sp>
        <p:nvSpPr>
          <p:cNvPr id="6" name="TextBox 5">
            <a:extLst>
              <a:ext uri="{FF2B5EF4-FFF2-40B4-BE49-F238E27FC236}">
                <a16:creationId xmlns:a16="http://schemas.microsoft.com/office/drawing/2014/main" id="{B57B83D0-2457-426C-B43F-14F5A9F2BDAF}"/>
              </a:ext>
            </a:extLst>
          </p:cNvPr>
          <p:cNvSpPr txBox="1"/>
          <p:nvPr/>
        </p:nvSpPr>
        <p:spPr>
          <a:xfrm>
            <a:off x="5938395" y="1965960"/>
            <a:ext cx="5798382" cy="1938992"/>
          </a:xfrm>
          <a:prstGeom prst="rect">
            <a:avLst/>
          </a:prstGeom>
          <a:noFill/>
        </p:spPr>
        <p:txBody>
          <a:bodyPr wrap="none" rtlCol="0">
            <a:spAutoFit/>
          </a:bodyPr>
          <a:lstStyle/>
          <a:p>
            <a:r>
              <a:rPr lang="en-GB" sz="2400" dirty="0"/>
              <a:t>List +  (box) = members</a:t>
            </a:r>
          </a:p>
          <a:p>
            <a:endParaRPr lang="en-GB" sz="2400" dirty="0"/>
          </a:p>
          <a:p>
            <a:endParaRPr lang="en-GB" sz="2400" dirty="0"/>
          </a:p>
          <a:p>
            <a:r>
              <a:rPr lang="en-GB" sz="2400" dirty="0"/>
              <a:t>Members to drop it back to the church</a:t>
            </a:r>
          </a:p>
          <a:p>
            <a:r>
              <a:rPr lang="en-GB" sz="2400" dirty="0"/>
              <a:t>to be delivered to isolated person or families</a:t>
            </a:r>
          </a:p>
        </p:txBody>
      </p:sp>
      <p:pic>
        <p:nvPicPr>
          <p:cNvPr id="1026" name="Picture 2" descr="Operation Christmas Child shoebox drop-off points now open across the Black  Country | Stourbridge News">
            <a:extLst>
              <a:ext uri="{FF2B5EF4-FFF2-40B4-BE49-F238E27FC236}">
                <a16:creationId xmlns:a16="http://schemas.microsoft.com/office/drawing/2014/main" id="{7579C867-D654-4ECE-9977-43651C36F1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942" y="2080727"/>
            <a:ext cx="3983037"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0AE14C0-0564-405D-B208-E45640AFF952}"/>
              </a:ext>
            </a:extLst>
          </p:cNvPr>
          <p:cNvSpPr txBox="1"/>
          <p:nvPr/>
        </p:nvSpPr>
        <p:spPr>
          <a:xfrm>
            <a:off x="6014778" y="4707314"/>
            <a:ext cx="5127173" cy="923330"/>
          </a:xfrm>
          <a:prstGeom prst="rect">
            <a:avLst/>
          </a:prstGeom>
          <a:noFill/>
        </p:spPr>
        <p:txBody>
          <a:bodyPr wrap="none" rtlCol="0">
            <a:spAutoFit/>
          </a:bodyPr>
          <a:lstStyle/>
          <a:p>
            <a:r>
              <a:rPr lang="en-GB" dirty="0"/>
              <a:t>If some people don’t want to participate they can</a:t>
            </a:r>
          </a:p>
          <a:p>
            <a:r>
              <a:rPr lang="en-GB" dirty="0"/>
              <a:t>be encouraged to donate money towards the boxes </a:t>
            </a:r>
          </a:p>
          <a:p>
            <a:r>
              <a:rPr lang="en-GB" dirty="0"/>
              <a:t>to bless others</a:t>
            </a:r>
          </a:p>
        </p:txBody>
      </p:sp>
    </p:spTree>
    <p:extLst>
      <p:ext uri="{BB962C8B-B14F-4D97-AF65-F5344CB8AC3E}">
        <p14:creationId xmlns:p14="http://schemas.microsoft.com/office/powerpoint/2010/main" val="219387378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1720</Words>
  <Application>Microsoft Office PowerPoint</Application>
  <PresentationFormat>Widescreen</PresentationFormat>
  <Paragraphs>192</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&amp;quot</vt:lpstr>
      <vt:lpstr>Arial</vt:lpstr>
      <vt:lpstr>Calibri</vt:lpstr>
      <vt:lpstr>Corbel</vt:lpstr>
      <vt:lpstr>myriad-pro</vt:lpstr>
      <vt:lpstr>Open Sans</vt:lpstr>
      <vt:lpstr>Wingdings</vt:lpstr>
      <vt:lpstr>Basis</vt:lpstr>
      <vt:lpstr>Congregational federation Christmas 2020 ideas</vt:lpstr>
      <vt:lpstr>Making the most of the a Covid Christmas</vt:lpstr>
      <vt:lpstr>Christmas is not Cancelled</vt:lpstr>
      <vt:lpstr>Thinking beyond Carols</vt:lpstr>
      <vt:lpstr>Good news for families with children</vt:lpstr>
      <vt:lpstr>Deconstructed Nativity</vt:lpstr>
      <vt:lpstr>        Christmas- easy recipes</vt:lpstr>
      <vt:lpstr>Good news by caring for people - something free to people who have no concept of grace</vt:lpstr>
      <vt:lpstr>Shoes box appeal style – list given to the member</vt:lpstr>
      <vt:lpstr>Christmas in a Box- meal – isolated people</vt:lpstr>
      <vt:lpstr>Christmas Dinner Delivery Ideas…</vt:lpstr>
      <vt:lpstr>Connecting Church Family- intergenerational  act  </vt:lpstr>
      <vt:lpstr>Good news in our buildings</vt:lpstr>
      <vt:lpstr>Christingle</vt:lpstr>
      <vt:lpstr>Instant Nativity – Bible Society</vt:lpstr>
      <vt:lpstr>Bible Society Books</vt:lpstr>
      <vt:lpstr>Chocolate Nativity</vt:lpstr>
      <vt:lpstr>New ideas</vt:lpstr>
      <vt:lpstr>Alternative Carol Service</vt:lpstr>
      <vt:lpstr>Walk Through Events</vt:lpstr>
      <vt:lpstr>Inflatables and Lights</vt:lpstr>
      <vt:lpstr>Good news without a building</vt:lpstr>
      <vt:lpstr>Take the Nativity to them</vt:lpstr>
      <vt:lpstr>Messy Nativity </vt:lpstr>
      <vt:lpstr>Making the most of Advent </vt:lpstr>
      <vt:lpstr>Advent Calendar on the Church Building</vt:lpstr>
      <vt:lpstr>Shared Advent Readings</vt:lpstr>
      <vt:lpstr>Advent at Home</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Congregational federation Christmas 2020 ideas</dc:title>
  <dc:creator>Yvonne Campbell</dc:creator>
  <cp:lastModifiedBy>Yvonne Campbell</cp:lastModifiedBy>
  <cp:revision>15</cp:revision>
  <cp:lastPrinted>2020-10-21T11:12:42Z</cp:lastPrinted>
  <dcterms:created xsi:type="dcterms:W3CDTF">2020-10-20T22:23:25Z</dcterms:created>
  <dcterms:modified xsi:type="dcterms:W3CDTF">2020-11-03T11:38:36Z</dcterms:modified>
</cp:coreProperties>
</file>